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everyone.
In today’s lecture, we’ll take a quick—but meaningful—tour through the history of game development. The goal isn’t to memorize dates; it’s to understand how games evolved and why certain design and technology shifts happened.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philosophical debates, here are examples of very early games and game components:
- Ancient board games in Egypt, including Senet (evidence from around the 3rd millennium BCE).
- Dice and other randomizers show up across ancient civilizations; the exact ‘first’ is debated, but they are extremely old.
- Tile-based games that later evolved into domino-like systems also appear early in history.
The point is not the exact first instance—it’s that core game ideas (rules + chance + strategy) are ancient.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to more recognizable classics:
- Backgammon has very old roots (played in forms for many centuries).
- Chess becomes widely established by around the early medieval period.
- Snakes and Ladders appears in earlier forms and becomes popular much later.
- By the 1800s, we see many mass-produced physical games.
Notice: as manufacturing improved, games became easier to distribute—this matters later when we talk about arcades and consoles.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that is non-electronic.
But this course focuses mainly on video games—games that run on electronic systems.
So the next question is:
What were the first electronic or video games?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earliest known interactive electronic game concepts is the cathode-ray tube amusement device.
It was patented based on work filed in 1947 (patent issued in 1948).
It wasn’t a modern computer game, but it’s important historically because it shows early interactive entertainment on an electronic display.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early milestone is Tennis for Two (1958), built by William Higinbotham.
It used an oscilloscope display and an analog computer to simulate a tennis-like trajectory.
This is a great example of how research labs accidentally became the birthplace of interactive games.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while, computer games existed in limited environments—labs and universities.
But the major shift happened when games became commercial and public.
That’s why Pong (1972) matters: it became the first commercially successful arcade video game and helped establish the industry.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Pong, arcades exploded in the late 1970s and early 1980s.
We get iconic games that shaped player expectations:
- Space Invaders (1978)
- Pac-Man (1980)
- Donkey Kong (1981)
These games established core loops, difficulty curves, high scores, and recognizable characters—basically, the DNA of arcade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mid-1980s, gaming shifts from public arcades to the home.
Nintendo plays a key role with the NES (mid-80s in North America) and then portable gaming with the Game Boy (late 80s), famously bundled with Tetris in key markets.
This period proves that games can be a long-term home hobby, not just a coin-operated activity.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1994, Sony releases the original PlayStation in Japan.
One big shift was distribution: CDs made it easier to ship larger games with more audio/video content than cartridges typically allowed at the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2000s, online multiplayer becomes mainstream on consoles.
Xbox Live launched in 2002, and games like Halo (released in 2001) became major system sellers.
On PC, we also see huge growth in online and competitive play.
Call of Duty (2003) becomes a major franchise starter.
And World of Warcraft launches in 2004 and becomes a defining example of large-scale online worlds—reaching 12 million subscribers at its peak.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lecture, you should be able to:
1) Explain, at a high level, how games evolved from ancient board games to modern digital games.
2) Describe multiple definitions of ‘a game’ and extract common elements shared across them.
3) Recognize major milestones in video game history: early experiments, arcades, consoles, online multiplayer, and mobile.
As we go, I’ll keep asking: what changed—technology, audience, business model, or design expectations?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2007, the iPhone changes the market again.
Smartphones create a new platform with:
- touch controls
- very short play sessions
- app stores for instant distribution
This pushes new business models and new design constraints.
Early popular mobile titles include Angry Birds, Fruit Ninja, Cut the Rope, and Doodle Jump (we’ll discuss what made these work in a later lecture).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was a fast timeline.
The key takeaway is that game development evolves when one of these changes:
- hardware capability
- distribution (arcade → console → online → app store)
- player audience and habits
- business models
In a later lecture, we’ll focus on today’s industry—where it’s heading, what’s growing, and what skills matter most for modern game developers.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question (to check understanding):
If you had to pick ONE milestone that changed game development the most—what would it be, and why?
Is it:
- arcades (public access)
- consoles (home gaming)
- online multiplayer (social + scale)
- mobile (distribution + new audience)
Post your answer in the discussion channel.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talk history, let’s anchor on a basic question:
What is a game?
(Quick question to the class) If you had to define ‘game’ in one sentence, what would you say?
There are many definitions, and each one emphasizes something different—rules, conflict, outcomes, or decision-making.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strong definition comes from Tracy Fullerton (Game Design Workshop).
She describes a game as a closed, formal system that engages players in structured conflict and resolves uncertainty with an unequal outcome.
In other words: games create a world with boundaries (a system), they create tension (conflict), and they produce a result (someone wins, loses, or performs better).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classic definition is from Katie Salen and Eric Zimmerman (Rules of Play).
They define a game as a system where players engage in an artificial conflict, defined by rules, that results in a quantifiable outcome.
Notice the emphasis here: ‘system’ + ‘rules’ + an outcome you can measure—score, time, ranking, win/loss.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famous—and very practical—definition comes from Sid Meier (Civilization):
‘A game is a series of meaningful choices.’
This is useful for us because it connects directly to design and programming.
If the player’s choices don’t matter, the game becomes boring.
If choices matter, then the game becomes strategic, emotional, and engaging.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these definitions, most games share a few core elements:
- A closed system (the game world has boundaries)
- Rules (what is allowed / not allowed)
- Players (one or more participants interacting with the system)
- Structured conflict (challenge, competition, scarcity, risk)
- Unequal outcomes (somebody ‘does better’ or wins)
Even when a game is cooperative, there is still conflict—often against the environment or the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this quickly.
Think about Super Smash Bros, Among Us, or any game you play often.
(Ask students) Where do you see: rules, conflict, and a measurable outcome?
This is a good habit: whenever you study a new game genre, break it down into these elements before you talk about graphics or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in time.
Question: What was the first game in history?
(Ask students) Give me a guess. Are we talking about board games? sports? gambling games?
The key idea: games existed long before electronics—humans have always used play to compete, learn, and socialize.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6PG2mdU_i8k" TargetMode="External"/><Relationship Id="rId1" Type="http://schemas.openxmlformats.org/officeDocument/2006/relationships/image" Target="../media/image-14-1.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en.wikipedia.org/wiki/Nintendo"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73oq63KoN2s"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609600" y="2081212"/>
            <a:ext cx="3743325" cy="1095375"/>
          </a:xfrm>
          <a:prstGeom prst="rect">
            <a:avLst/>
          </a:prstGeom>
          <a:noFill/>
          <a:ln/>
        </p:spPr>
      </p:sp>
      <p:pic>
        <p:nvPicPr>
          <p:cNvPr id="4" name="Image 0" descr="preencoded.png">    </p:cNvPr>
          <p:cNvPicPr>
            <a:picLocks noChangeAspect="1"/>
          </p:cNvPicPr>
          <p:nvPr/>
        </p:nvPicPr>
        <p:blipFill>
          <a:blip r:embed="rId1"/>
          <a:stretch>
            <a:fillRect/>
          </a:stretch>
        </p:blipFill>
        <p:spPr>
          <a:xfrm>
            <a:off x="4352925" y="585788"/>
            <a:ext cx="4267200" cy="4043363"/>
          </a:xfrm>
          <a:prstGeom prst="rect">
            <a:avLst/>
          </a:prstGeom>
        </p:spPr>
      </p:pic>
      <p:sp>
        <p:nvSpPr>
          <p:cNvPr id="5" name="Text 1"/>
          <p:cNvSpPr/>
          <p:nvPr/>
        </p:nvSpPr>
        <p:spPr>
          <a:xfrm>
            <a:off x="609600" y="4507706"/>
            <a:ext cx="6915150" cy="238125"/>
          </a:xfrm>
          <a:prstGeom prst="rect">
            <a:avLst/>
          </a:prstGeom>
          <a:noFill/>
          <a:ln/>
        </p:spPr>
        <p:txBody>
          <a:bodyPr wrap="square" rtlCol="0" anchor="ctr"/>
          <a:lstStyle/>
          <a:p>
            <a:pPr algn="l" indent="0" marL="0">
              <a:lnSpc>
                <a:spcPts val="1890"/>
              </a:lnSpc>
              <a:buNone/>
            </a:pPr>
            <a:r>
              <a:rPr lang="en-US" sz="1350" b="1" spc="-13" kern="0" dirty="0">
                <a:solidFill>
                  <a:srgbClr val="FFFFFF">
                    <a:alpha val="99000"/>
                  </a:srgbClr>
                </a:solidFill>
                <a:latin typeface="Inter" pitchFamily="34" charset="0"/>
                <a:ea typeface="Inter" pitchFamily="34" charset="-122"/>
                <a:cs typeface="Inter" pitchFamily="34" charset="-120"/>
              </a:rPr>
              <a:t>Dr. Omar Hammad, KFUPM</a:t>
            </a:r>
            <a:endParaRPr lang="en-US" sz="1350" dirty="0"/>
          </a:p>
        </p:txBody>
      </p:sp>
      <p:sp>
        <p:nvSpPr>
          <p:cNvPr id="6" name="Text 2"/>
          <p:cNvSpPr/>
          <p:nvPr/>
        </p:nvSpPr>
        <p:spPr>
          <a:xfrm>
            <a:off x="609600" y="514350"/>
            <a:ext cx="4200525" cy="238125"/>
          </a:xfrm>
          <a:prstGeom prst="rect">
            <a:avLst/>
          </a:prstGeom>
          <a:noFill/>
          <a:ln/>
        </p:spPr>
        <p:txBody>
          <a:bodyPr wrap="square" rtlCol="0" anchor="ctr"/>
          <a:lstStyle/>
          <a:p>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Game Programming, KFUPM </a:t>
            </a:r>
            <a:endParaRPr lang="en-US" sz="1350" dirty="0"/>
          </a:p>
        </p:txBody>
      </p:sp>
      <p:sp>
        <p:nvSpPr>
          <p:cNvPr id="7" name="Text 3"/>
          <p:cNvSpPr/>
          <p:nvPr/>
        </p:nvSpPr>
        <p:spPr>
          <a:xfrm>
            <a:off x="609600" y="752475"/>
            <a:ext cx="4200525" cy="238125"/>
          </a:xfrm>
          <a:prstGeom prst="rect">
            <a:avLst/>
          </a:prstGeom>
          <a:noFill/>
          <a:ln/>
        </p:spPr>
        <p:txBody>
          <a:bodyPr wrap="square" rtlCol="0" anchor="ctr"/>
          <a:lstStyle/>
          <a:p>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SWE 402, Lecture 2 </a:t>
            </a:r>
            <a:endParaRPr lang="en-US" sz="1350" dirty="0"/>
          </a:p>
        </p:txBody>
      </p:sp>
      <p:sp>
        <p:nvSpPr>
          <p:cNvPr id="8" name="Text 4"/>
          <p:cNvSpPr/>
          <p:nvPr/>
        </p:nvSpPr>
        <p:spPr>
          <a:xfrm>
            <a:off x="609600" y="2081212"/>
            <a:ext cx="4200525" cy="1095375"/>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A Brief History  of Game Dev</a:t>
            </a: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3348038" y="3652838"/>
            <a:ext cx="2439987" cy="457200"/>
          </a:xfrm>
          <a:prstGeom prst="rect">
            <a:avLst/>
          </a:prstGeom>
          <a:noFill/>
          <a:ln/>
        </p:spPr>
      </p:sp>
      <p:sp>
        <p:nvSpPr>
          <p:cNvPr id="4" name="Shape 1"/>
          <p:cNvSpPr/>
          <p:nvPr/>
        </p:nvSpPr>
        <p:spPr>
          <a:xfrm>
            <a:off x="6092828" y="3652838"/>
            <a:ext cx="2439988" cy="457200"/>
          </a:xfrm>
          <a:prstGeom prst="rect">
            <a:avLst/>
          </a:prstGeom>
          <a:noFill/>
          <a:ln/>
        </p:spPr>
      </p:sp>
      <p:sp>
        <p:nvSpPr>
          <p:cNvPr id="5" name="Shape 2"/>
          <p:cNvSpPr/>
          <p:nvPr/>
        </p:nvSpPr>
        <p:spPr>
          <a:xfrm>
            <a:off x="612781" y="3652838"/>
            <a:ext cx="2439988" cy="457200"/>
          </a:xfrm>
          <a:prstGeom prst="rect">
            <a:avLst/>
          </a:prstGeom>
          <a:noFill/>
          <a:ln/>
        </p:spPr>
      </p:sp>
      <p:pic>
        <p:nvPicPr>
          <p:cNvPr id="6" name="Image 0" descr="preencoded.png">    </p:cNvPr>
          <p:cNvPicPr>
            <a:picLocks noChangeAspect="1"/>
          </p:cNvPicPr>
          <p:nvPr/>
        </p:nvPicPr>
        <p:blipFill>
          <a:blip r:embed="rId1"/>
          <a:stretch>
            <a:fillRect/>
          </a:stretch>
        </p:blipFill>
        <p:spPr>
          <a:xfrm>
            <a:off x="3348038" y="1309688"/>
            <a:ext cx="2438400" cy="2152650"/>
          </a:xfrm>
          <a:prstGeom prst="rect">
            <a:avLst/>
          </a:prstGeom>
        </p:spPr>
      </p:pic>
      <p:pic>
        <p:nvPicPr>
          <p:cNvPr id="7" name="Image 1" descr="preencoded.png">    </p:cNvPr>
          <p:cNvPicPr>
            <a:picLocks noChangeAspect="1"/>
          </p:cNvPicPr>
          <p:nvPr/>
        </p:nvPicPr>
        <p:blipFill>
          <a:blip r:embed="rId2"/>
          <a:stretch>
            <a:fillRect/>
          </a:stretch>
        </p:blipFill>
        <p:spPr>
          <a:xfrm>
            <a:off x="6091238" y="1309688"/>
            <a:ext cx="2438400" cy="2152650"/>
          </a:xfrm>
          <a:prstGeom prst="rect">
            <a:avLst/>
          </a:prstGeom>
        </p:spPr>
      </p:pic>
      <p:pic>
        <p:nvPicPr>
          <p:cNvPr id="8" name="Image 2" descr="preencoded.png">    </p:cNvPr>
          <p:cNvPicPr>
            <a:picLocks noChangeAspect="1"/>
          </p:cNvPicPr>
          <p:nvPr/>
        </p:nvPicPr>
        <p:blipFill>
          <a:blip r:embed="rId3"/>
          <a:stretch>
            <a:fillRect/>
          </a:stretch>
        </p:blipFill>
        <p:spPr>
          <a:xfrm>
            <a:off x="609600" y="1309688"/>
            <a:ext cx="2438400" cy="2152650"/>
          </a:xfrm>
          <a:prstGeom prst="rect">
            <a:avLst/>
          </a:prstGeom>
        </p:spPr>
      </p:pic>
      <p:sp>
        <p:nvSpPr>
          <p:cNvPr id="9" name="Text 3"/>
          <p:cNvSpPr/>
          <p:nvPr/>
        </p:nvSpPr>
        <p:spPr>
          <a:xfrm>
            <a:off x="609600" y="609600"/>
            <a:ext cx="800100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Thousands of years ago..</a:t>
            </a:r>
            <a:endParaRPr lang="en-US" sz="1800" dirty="0"/>
          </a:p>
        </p:txBody>
      </p:sp>
      <p:sp>
        <p:nvSpPr>
          <p:cNvPr id="10" name="Text 4"/>
          <p:cNvSpPr/>
          <p:nvPr/>
        </p:nvSpPr>
        <p:spPr>
          <a:xfrm>
            <a:off x="612781" y="3652838"/>
            <a:ext cx="2897188"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Board Games </a:t>
            </a:r>
            <a:endParaRPr lang="en-US" sz="1350" dirty="0"/>
          </a:p>
        </p:txBody>
      </p:sp>
      <p:sp>
        <p:nvSpPr>
          <p:cNvPr id="11" name="Text 5"/>
          <p:cNvSpPr/>
          <p:nvPr/>
        </p:nvSpPr>
        <p:spPr>
          <a:xfrm>
            <a:off x="612781" y="3957638"/>
            <a:ext cx="2897188"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Egypt 3500 B.C</a:t>
            </a:r>
            <a:endParaRPr lang="en-US" sz="900" dirty="0"/>
          </a:p>
        </p:txBody>
      </p:sp>
      <p:sp>
        <p:nvSpPr>
          <p:cNvPr id="12" name="Text 6"/>
          <p:cNvSpPr/>
          <p:nvPr/>
        </p:nvSpPr>
        <p:spPr>
          <a:xfrm>
            <a:off x="6092828" y="3652838"/>
            <a:ext cx="2897188"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Tiles and Dominos</a:t>
            </a:r>
            <a:endParaRPr lang="en-US" sz="1350" dirty="0"/>
          </a:p>
        </p:txBody>
      </p:sp>
      <p:sp>
        <p:nvSpPr>
          <p:cNvPr id="13" name="Text 7"/>
          <p:cNvSpPr/>
          <p:nvPr/>
        </p:nvSpPr>
        <p:spPr>
          <a:xfrm>
            <a:off x="6092828" y="3957638"/>
            <a:ext cx="2897188"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2900 years ago</a:t>
            </a:r>
            <a:endParaRPr lang="en-US" sz="900" dirty="0"/>
          </a:p>
        </p:txBody>
      </p:sp>
      <p:sp>
        <p:nvSpPr>
          <p:cNvPr id="14" name="Text 8"/>
          <p:cNvSpPr/>
          <p:nvPr/>
        </p:nvSpPr>
        <p:spPr>
          <a:xfrm>
            <a:off x="3348038" y="3652838"/>
            <a:ext cx="2897187"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Rolling a dice</a:t>
            </a:r>
            <a:endParaRPr lang="en-US" sz="1350" dirty="0"/>
          </a:p>
        </p:txBody>
      </p:sp>
      <p:sp>
        <p:nvSpPr>
          <p:cNvPr id="15" name="Text 9"/>
          <p:cNvSpPr/>
          <p:nvPr/>
        </p:nvSpPr>
        <p:spPr>
          <a:xfrm>
            <a:off x="3348038" y="3957638"/>
            <a:ext cx="2897187"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Persia 3000 years ago</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3348038" y="3652838"/>
            <a:ext cx="2439987" cy="457200"/>
          </a:xfrm>
          <a:prstGeom prst="rect">
            <a:avLst/>
          </a:prstGeom>
          <a:noFill/>
          <a:ln/>
        </p:spPr>
      </p:sp>
      <p:sp>
        <p:nvSpPr>
          <p:cNvPr id="4" name="Shape 1"/>
          <p:cNvSpPr/>
          <p:nvPr/>
        </p:nvSpPr>
        <p:spPr>
          <a:xfrm>
            <a:off x="6092828" y="3652838"/>
            <a:ext cx="2439988" cy="457200"/>
          </a:xfrm>
          <a:prstGeom prst="rect">
            <a:avLst/>
          </a:prstGeom>
          <a:noFill/>
          <a:ln/>
        </p:spPr>
      </p:sp>
      <p:sp>
        <p:nvSpPr>
          <p:cNvPr id="5" name="Shape 2"/>
          <p:cNvSpPr/>
          <p:nvPr/>
        </p:nvSpPr>
        <p:spPr>
          <a:xfrm>
            <a:off x="612781" y="3652838"/>
            <a:ext cx="2439988" cy="457200"/>
          </a:xfrm>
          <a:prstGeom prst="rect">
            <a:avLst/>
          </a:prstGeom>
          <a:noFill/>
          <a:ln/>
        </p:spPr>
      </p:sp>
      <p:pic>
        <p:nvPicPr>
          <p:cNvPr id="6" name="Image 0" descr="preencoded.png">    </p:cNvPr>
          <p:cNvPicPr>
            <a:picLocks noChangeAspect="1"/>
          </p:cNvPicPr>
          <p:nvPr/>
        </p:nvPicPr>
        <p:blipFill>
          <a:blip r:embed="rId1"/>
          <a:stretch>
            <a:fillRect/>
          </a:stretch>
        </p:blipFill>
        <p:spPr>
          <a:xfrm>
            <a:off x="3348038" y="1309688"/>
            <a:ext cx="2438400" cy="2152650"/>
          </a:xfrm>
          <a:prstGeom prst="rect">
            <a:avLst/>
          </a:prstGeom>
        </p:spPr>
      </p:pic>
      <p:pic>
        <p:nvPicPr>
          <p:cNvPr id="7" name="Image 1" descr="preencoded.png">    </p:cNvPr>
          <p:cNvPicPr>
            <a:picLocks noChangeAspect="1"/>
          </p:cNvPicPr>
          <p:nvPr/>
        </p:nvPicPr>
        <p:blipFill>
          <a:blip r:embed="rId2"/>
          <a:stretch>
            <a:fillRect/>
          </a:stretch>
        </p:blipFill>
        <p:spPr>
          <a:xfrm>
            <a:off x="6091238" y="1309688"/>
            <a:ext cx="2438400" cy="2152650"/>
          </a:xfrm>
          <a:prstGeom prst="rect">
            <a:avLst/>
          </a:prstGeom>
        </p:spPr>
      </p:pic>
      <p:pic>
        <p:nvPicPr>
          <p:cNvPr id="8" name="Image 2" descr="preencoded.png">    </p:cNvPr>
          <p:cNvPicPr>
            <a:picLocks noChangeAspect="1"/>
          </p:cNvPicPr>
          <p:nvPr/>
        </p:nvPicPr>
        <p:blipFill>
          <a:blip r:embed="rId3"/>
          <a:stretch>
            <a:fillRect/>
          </a:stretch>
        </p:blipFill>
        <p:spPr>
          <a:xfrm>
            <a:off x="609600" y="1309688"/>
            <a:ext cx="2438400" cy="2152650"/>
          </a:xfrm>
          <a:prstGeom prst="rect">
            <a:avLst/>
          </a:prstGeom>
        </p:spPr>
      </p:pic>
      <p:sp>
        <p:nvSpPr>
          <p:cNvPr id="9" name="Text 3"/>
          <p:cNvSpPr/>
          <p:nvPr/>
        </p:nvSpPr>
        <p:spPr>
          <a:xfrm>
            <a:off x="609600" y="609600"/>
            <a:ext cx="800100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600 A.D to 17th century ..</a:t>
            </a:r>
            <a:endParaRPr lang="en-US" sz="1800" dirty="0"/>
          </a:p>
        </p:txBody>
      </p:sp>
      <p:sp>
        <p:nvSpPr>
          <p:cNvPr id="10" name="Text 4"/>
          <p:cNvSpPr/>
          <p:nvPr/>
        </p:nvSpPr>
        <p:spPr>
          <a:xfrm>
            <a:off x="609600" y="4533900"/>
            <a:ext cx="6338888"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Other games including: Downfall, Hungry Hippos, and Connect in 1800s</a:t>
            </a:r>
            <a:endParaRPr lang="en-US" sz="1350" dirty="0"/>
          </a:p>
        </p:txBody>
      </p:sp>
      <p:sp>
        <p:nvSpPr>
          <p:cNvPr id="11" name="Text 5"/>
          <p:cNvSpPr/>
          <p:nvPr/>
        </p:nvSpPr>
        <p:spPr>
          <a:xfrm>
            <a:off x="612781" y="3652838"/>
            <a:ext cx="2897188"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Backgammon</a:t>
            </a:r>
            <a:endParaRPr lang="en-US" sz="1350" dirty="0"/>
          </a:p>
        </p:txBody>
      </p:sp>
      <p:sp>
        <p:nvSpPr>
          <p:cNvPr id="12" name="Text 6"/>
          <p:cNvSpPr/>
          <p:nvPr/>
        </p:nvSpPr>
        <p:spPr>
          <a:xfrm>
            <a:off x="612781" y="3957638"/>
            <a:ext cx="2897188"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600 A.D</a:t>
            </a:r>
            <a:endParaRPr lang="en-US" sz="900" dirty="0"/>
          </a:p>
        </p:txBody>
      </p:sp>
      <p:sp>
        <p:nvSpPr>
          <p:cNvPr id="13" name="Text 7"/>
          <p:cNvSpPr/>
          <p:nvPr/>
        </p:nvSpPr>
        <p:spPr>
          <a:xfrm>
            <a:off x="6092828" y="3652838"/>
            <a:ext cx="2897188"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Snakes &amp; Ladder</a:t>
            </a:r>
            <a:endParaRPr lang="en-US" sz="1350" dirty="0"/>
          </a:p>
        </p:txBody>
      </p:sp>
      <p:sp>
        <p:nvSpPr>
          <p:cNvPr id="14" name="Text 8"/>
          <p:cNvSpPr/>
          <p:nvPr/>
        </p:nvSpPr>
        <p:spPr>
          <a:xfrm>
            <a:off x="6092828" y="3957638"/>
            <a:ext cx="2897188"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16th Century</a:t>
            </a:r>
            <a:endParaRPr lang="en-US" sz="900" dirty="0"/>
          </a:p>
        </p:txBody>
      </p:sp>
      <p:sp>
        <p:nvSpPr>
          <p:cNvPr id="15" name="Text 9"/>
          <p:cNvSpPr/>
          <p:nvPr/>
        </p:nvSpPr>
        <p:spPr>
          <a:xfrm>
            <a:off x="3348038" y="3652838"/>
            <a:ext cx="2897187"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Chess</a:t>
            </a:r>
            <a:endParaRPr lang="en-US" sz="1350" dirty="0"/>
          </a:p>
        </p:txBody>
      </p:sp>
      <p:sp>
        <p:nvSpPr>
          <p:cNvPr id="16" name="Text 10"/>
          <p:cNvSpPr/>
          <p:nvPr/>
        </p:nvSpPr>
        <p:spPr>
          <a:xfrm>
            <a:off x="3348038" y="3957638"/>
            <a:ext cx="2897187"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600 A.D</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1714500" y="2300288"/>
            <a:ext cx="5715000" cy="547688"/>
          </a:xfrm>
          <a:prstGeom prst="rect">
            <a:avLst/>
          </a:prstGeom>
          <a:noFill/>
          <a:ln/>
        </p:spPr>
      </p:sp>
      <p:sp>
        <p:nvSpPr>
          <p:cNvPr id="4" name="Text 1"/>
          <p:cNvSpPr/>
          <p:nvPr/>
        </p:nvSpPr>
        <p:spPr>
          <a:xfrm>
            <a:off x="1714500" y="2300288"/>
            <a:ext cx="6172200" cy="547688"/>
          </a:xfrm>
          <a:prstGeom prst="rect">
            <a:avLst/>
          </a:prstGeom>
          <a:noFill/>
          <a:ln/>
        </p:spPr>
        <p:txBody>
          <a:bodyPr wrap="square" rtlCol="0" anchor="ctr"/>
          <a:lstStyle/>
          <a:p>
            <a:pPr algn="ctr"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What about video games?</a:t>
            </a:r>
            <a:endParaRPr lang="en-US"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000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4324350"/>
          </a:xfrm>
          <a:prstGeom prst="rect">
            <a:avLst/>
          </a:prstGeom>
        </p:spPr>
      </p:pic>
      <p:sp>
        <p:nvSpPr>
          <p:cNvPr id="4" name="Text 0"/>
          <p:cNvSpPr/>
          <p:nvPr/>
        </p:nvSpPr>
        <p:spPr>
          <a:xfrm>
            <a:off x="2452688" y="4533900"/>
            <a:ext cx="4695825" cy="228600"/>
          </a:xfrm>
          <a:prstGeom prst="rect">
            <a:avLst/>
          </a:prstGeom>
          <a:noFill/>
          <a:ln/>
        </p:spPr>
        <p:txBody>
          <a:bodyPr wrap="square" rtlCol="0" anchor="ctr"/>
          <a:lstStyle/>
          <a:p>
            <a:pPr algn="ctr"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Cathode-ray amusement device in 1947</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0000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4324350"/>
          </a:xfrm>
          <a:prstGeom prst="rect">
            <a:avLst/>
          </a:prstGeom>
        </p:spPr>
      </p:pic>
      <p:sp>
        <p:nvSpPr>
          <p:cNvPr id="4" name="Text 0"/>
          <p:cNvSpPr/>
          <p:nvPr/>
        </p:nvSpPr>
        <p:spPr>
          <a:xfrm>
            <a:off x="2452688" y="4533900"/>
            <a:ext cx="4695825" cy="228600"/>
          </a:xfrm>
          <a:prstGeom prst="rect">
            <a:avLst/>
          </a:prstGeom>
          <a:noFill/>
          <a:ln/>
        </p:spPr>
        <p:txBody>
          <a:bodyPr wrap="square" rtlCol="0" anchor="ctr"/>
          <a:lstStyle/>
          <a:p>
            <a:pPr algn="ctr" indent="0" marL="0">
              <a:lnSpc>
                <a:spcPts val="1782"/>
              </a:lnSpc>
              <a:buNone/>
            </a:pPr>
            <a:r>
              <a:rPr lang="en-US" sz="1350" b="1" u="sng" spc="-27" kern="0" dirty="0">
                <a:solidFill>
                  <a:srgbClr val="FFFFFF">
                    <a:alpha val="99000"/>
                  </a:srgbClr>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Tennis for two in 19</a:t>
            </a:r>
            <a:pPr algn="ctr"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58</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609600" y="2433638"/>
            <a:ext cx="3238500" cy="276225"/>
          </a:xfrm>
          <a:prstGeom prst="rect">
            <a:avLst/>
          </a:prstGeom>
          <a:noFill/>
          <a:ln/>
        </p:spPr>
      </p:sp>
      <p:pic>
        <p:nvPicPr>
          <p:cNvPr id="4" name="Image 0" descr="preencoded.png">    </p:cNvPr>
          <p:cNvPicPr>
            <a:picLocks noChangeAspect="1"/>
          </p:cNvPicPr>
          <p:nvPr/>
        </p:nvPicPr>
        <p:blipFill>
          <a:blip r:embed="rId1"/>
          <a:stretch>
            <a:fillRect/>
          </a:stretch>
        </p:blipFill>
        <p:spPr>
          <a:xfrm>
            <a:off x="4610100" y="609600"/>
            <a:ext cx="3924300" cy="3924300"/>
          </a:xfrm>
          <a:prstGeom prst="rect">
            <a:avLst/>
          </a:prstGeom>
        </p:spPr>
      </p:pic>
      <p:sp>
        <p:nvSpPr>
          <p:cNvPr id="5" name="Text 1"/>
          <p:cNvSpPr/>
          <p:nvPr/>
        </p:nvSpPr>
        <p:spPr>
          <a:xfrm>
            <a:off x="609600" y="2433638"/>
            <a:ext cx="369570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Pong 1972</a:t>
            </a:r>
            <a:endParaRPr lang="en-US"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3662362" y="3652838"/>
            <a:ext cx="2439987" cy="457200"/>
          </a:xfrm>
          <a:prstGeom prst="rect">
            <a:avLst/>
          </a:prstGeom>
          <a:noFill/>
          <a:ln/>
        </p:spPr>
      </p:sp>
      <p:sp>
        <p:nvSpPr>
          <p:cNvPr id="4" name="Shape 1"/>
          <p:cNvSpPr/>
          <p:nvPr/>
        </p:nvSpPr>
        <p:spPr>
          <a:xfrm>
            <a:off x="611200" y="3652838"/>
            <a:ext cx="2439987" cy="457200"/>
          </a:xfrm>
          <a:prstGeom prst="rect">
            <a:avLst/>
          </a:prstGeom>
          <a:noFill/>
          <a:ln/>
        </p:spPr>
      </p:sp>
      <p:sp>
        <p:nvSpPr>
          <p:cNvPr id="5" name="Shape 2"/>
          <p:cNvSpPr/>
          <p:nvPr/>
        </p:nvSpPr>
        <p:spPr>
          <a:xfrm>
            <a:off x="6099181" y="3652838"/>
            <a:ext cx="2439988" cy="457200"/>
          </a:xfrm>
          <a:prstGeom prst="rect">
            <a:avLst/>
          </a:prstGeom>
          <a:noFill/>
          <a:ln/>
        </p:spPr>
      </p:sp>
      <p:pic>
        <p:nvPicPr>
          <p:cNvPr id="6" name="Image 0" descr="preencoded.png">    </p:cNvPr>
          <p:cNvPicPr>
            <a:picLocks noChangeAspect="1"/>
          </p:cNvPicPr>
          <p:nvPr/>
        </p:nvPicPr>
        <p:blipFill>
          <a:blip r:embed="rId1"/>
          <a:stretch>
            <a:fillRect/>
          </a:stretch>
        </p:blipFill>
        <p:spPr>
          <a:xfrm>
            <a:off x="3662362" y="1309688"/>
            <a:ext cx="1671638" cy="2143125"/>
          </a:xfrm>
          <a:prstGeom prst="rect">
            <a:avLst/>
          </a:prstGeom>
        </p:spPr>
      </p:pic>
      <p:pic>
        <p:nvPicPr>
          <p:cNvPr id="7" name="Image 1" descr="preencoded.png">    </p:cNvPr>
          <p:cNvPicPr>
            <a:picLocks noChangeAspect="1"/>
          </p:cNvPicPr>
          <p:nvPr/>
        </p:nvPicPr>
        <p:blipFill>
          <a:blip r:embed="rId2"/>
          <a:stretch>
            <a:fillRect/>
          </a:stretch>
        </p:blipFill>
        <p:spPr>
          <a:xfrm>
            <a:off x="609600" y="1309688"/>
            <a:ext cx="2438400" cy="2152650"/>
          </a:xfrm>
          <a:prstGeom prst="rect">
            <a:avLst/>
          </a:prstGeom>
        </p:spPr>
      </p:pic>
      <p:pic>
        <p:nvPicPr>
          <p:cNvPr id="8" name="Image 2" descr="preencoded.png">    </p:cNvPr>
          <p:cNvPicPr>
            <a:picLocks noChangeAspect="1"/>
          </p:cNvPicPr>
          <p:nvPr/>
        </p:nvPicPr>
        <p:blipFill>
          <a:blip r:embed="rId3"/>
          <a:stretch>
            <a:fillRect/>
          </a:stretch>
        </p:blipFill>
        <p:spPr>
          <a:xfrm>
            <a:off x="5405438" y="1319213"/>
            <a:ext cx="2428875" cy="2143125"/>
          </a:xfrm>
          <a:prstGeom prst="rect">
            <a:avLst/>
          </a:prstGeom>
        </p:spPr>
      </p:pic>
      <p:sp>
        <p:nvSpPr>
          <p:cNvPr id="9" name="Text 3"/>
          <p:cNvSpPr/>
          <p:nvPr/>
        </p:nvSpPr>
        <p:spPr>
          <a:xfrm>
            <a:off x="609600" y="609600"/>
            <a:ext cx="800100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Many successful Arcade games in the 70s-early 80s</a:t>
            </a:r>
            <a:endParaRPr lang="en-US" sz="1800" dirty="0"/>
          </a:p>
        </p:txBody>
      </p:sp>
      <p:sp>
        <p:nvSpPr>
          <p:cNvPr id="10" name="Text 4"/>
          <p:cNvSpPr/>
          <p:nvPr/>
        </p:nvSpPr>
        <p:spPr>
          <a:xfrm>
            <a:off x="6099181" y="3652838"/>
            <a:ext cx="2897188"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Donkey kong</a:t>
            </a:r>
            <a:endParaRPr lang="en-US" sz="1350" dirty="0"/>
          </a:p>
        </p:txBody>
      </p:sp>
      <p:sp>
        <p:nvSpPr>
          <p:cNvPr id="11" name="Text 5"/>
          <p:cNvSpPr/>
          <p:nvPr/>
        </p:nvSpPr>
        <p:spPr>
          <a:xfrm>
            <a:off x="6099181" y="3957638"/>
            <a:ext cx="2897188" cy="152400"/>
          </a:xfrm>
          <a:prstGeom prst="rect">
            <a:avLst/>
          </a:prstGeom>
          <a:noFill/>
          <a:ln/>
        </p:spPr>
        <p:txBody>
          <a:bodyPr wrap="square" rtlCol="0" anchor="ctr"/>
          <a:lstStyle/>
          <a:p>
            <a:pPr algn="l" indent="0" marL="0">
              <a:lnSpc>
                <a:spcPts val="1206"/>
              </a:lnSpc>
              <a:buNone/>
            </a:pPr>
            <a:r>
              <a:rPr lang="en-US" sz="900" u="sng" spc="-5" kern="0" dirty="0">
                <a:solidFill>
                  <a:srgbClr val="FFFFFF">
                    <a:alpha val="99000"/>
                  </a:srgbClr>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Nintendo</a:t>
            </a:r>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 1981</a:t>
            </a:r>
            <a:endParaRPr lang="en-US" sz="900" dirty="0"/>
          </a:p>
        </p:txBody>
      </p:sp>
      <p:sp>
        <p:nvSpPr>
          <p:cNvPr id="12" name="Text 6"/>
          <p:cNvSpPr/>
          <p:nvPr/>
        </p:nvSpPr>
        <p:spPr>
          <a:xfrm>
            <a:off x="611200" y="3652838"/>
            <a:ext cx="2897187"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Space Invaders</a:t>
            </a:r>
            <a:endParaRPr lang="en-US" sz="1350" dirty="0"/>
          </a:p>
        </p:txBody>
      </p:sp>
      <p:sp>
        <p:nvSpPr>
          <p:cNvPr id="13" name="Text 7"/>
          <p:cNvSpPr/>
          <p:nvPr/>
        </p:nvSpPr>
        <p:spPr>
          <a:xfrm>
            <a:off x="611200" y="3957638"/>
            <a:ext cx="2897187"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Taito, 1978</a:t>
            </a:r>
            <a:endParaRPr lang="en-US" sz="900" dirty="0"/>
          </a:p>
        </p:txBody>
      </p:sp>
      <p:sp>
        <p:nvSpPr>
          <p:cNvPr id="14" name="Text 8"/>
          <p:cNvSpPr/>
          <p:nvPr/>
        </p:nvSpPr>
        <p:spPr>
          <a:xfrm>
            <a:off x="3662362" y="3652838"/>
            <a:ext cx="2897187"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Pac-man</a:t>
            </a:r>
            <a:endParaRPr lang="en-US" sz="1350" dirty="0"/>
          </a:p>
        </p:txBody>
      </p:sp>
      <p:sp>
        <p:nvSpPr>
          <p:cNvPr id="15" name="Text 9"/>
          <p:cNvSpPr/>
          <p:nvPr/>
        </p:nvSpPr>
        <p:spPr>
          <a:xfrm>
            <a:off x="3662362" y="3957638"/>
            <a:ext cx="2897187"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Namco, 1980</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1600200" y="3652838"/>
            <a:ext cx="1828800" cy="228600"/>
          </a:xfrm>
          <a:prstGeom prst="rect">
            <a:avLst/>
          </a:prstGeom>
          <a:noFill/>
          <a:ln/>
        </p:spPr>
      </p:sp>
      <p:sp>
        <p:nvSpPr>
          <p:cNvPr id="4" name="Shape 1"/>
          <p:cNvSpPr/>
          <p:nvPr/>
        </p:nvSpPr>
        <p:spPr>
          <a:xfrm>
            <a:off x="5791200" y="3652838"/>
            <a:ext cx="1671638" cy="228600"/>
          </a:xfrm>
          <a:prstGeom prst="rect">
            <a:avLst/>
          </a:prstGeom>
          <a:noFill/>
          <a:ln/>
        </p:spPr>
      </p:sp>
      <p:pic>
        <p:nvPicPr>
          <p:cNvPr id="5" name="Image 0" descr="preencoded.png">    </p:cNvPr>
          <p:cNvPicPr>
            <a:picLocks noChangeAspect="1"/>
          </p:cNvPicPr>
          <p:nvPr/>
        </p:nvPicPr>
        <p:blipFill>
          <a:blip r:embed="rId1"/>
          <a:stretch>
            <a:fillRect/>
          </a:stretch>
        </p:blipFill>
        <p:spPr>
          <a:xfrm>
            <a:off x="609600" y="1309688"/>
            <a:ext cx="3810000" cy="2152650"/>
          </a:xfrm>
          <a:prstGeom prst="rect">
            <a:avLst/>
          </a:prstGeom>
        </p:spPr>
      </p:pic>
      <p:pic>
        <p:nvPicPr>
          <p:cNvPr id="6" name="Image 1" descr="preencoded.png">    </p:cNvPr>
          <p:cNvPicPr>
            <a:picLocks noChangeAspect="1"/>
          </p:cNvPicPr>
          <p:nvPr/>
        </p:nvPicPr>
        <p:blipFill>
          <a:blip r:embed="rId2"/>
          <a:stretch>
            <a:fillRect/>
          </a:stretch>
        </p:blipFill>
        <p:spPr>
          <a:xfrm>
            <a:off x="4724400" y="1309688"/>
            <a:ext cx="3810000" cy="2152650"/>
          </a:xfrm>
          <a:prstGeom prst="rect">
            <a:avLst/>
          </a:prstGeom>
        </p:spPr>
      </p:pic>
      <p:sp>
        <p:nvSpPr>
          <p:cNvPr id="7" name="Text 2"/>
          <p:cNvSpPr/>
          <p:nvPr/>
        </p:nvSpPr>
        <p:spPr>
          <a:xfrm>
            <a:off x="609600" y="609600"/>
            <a:ext cx="800100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Mid-late 80s </a:t>
            </a:r>
            <a:endParaRPr lang="en-US" sz="1800" dirty="0"/>
          </a:p>
        </p:txBody>
      </p:sp>
      <p:sp>
        <p:nvSpPr>
          <p:cNvPr id="8" name="Text 3"/>
          <p:cNvSpPr/>
          <p:nvPr/>
        </p:nvSpPr>
        <p:spPr>
          <a:xfrm>
            <a:off x="5791200" y="3652838"/>
            <a:ext cx="2128838" cy="228600"/>
          </a:xfrm>
          <a:prstGeom prst="rect">
            <a:avLst/>
          </a:prstGeom>
          <a:noFill/>
          <a:ln/>
        </p:spPr>
        <p:txBody>
          <a:bodyPr wrap="square" rtlCol="0" anchor="ctr"/>
          <a:lstStyle/>
          <a:p>
            <a:pPr algn="l" indent="0" marL="0">
              <a:lnSpc>
                <a:spcPts val="1782"/>
              </a:lnSpc>
              <a:buNone/>
            </a:pPr>
            <a:r>
              <a:rPr lang="en-US" sz="1350" b="1" u="sng" spc="-27" kern="0" dirty="0">
                <a:solidFill>
                  <a:srgbClr val="FFFFFF">
                    <a:alpha val="99000"/>
                  </a:srgbClr>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Gameboy with Tetris</a:t>
            </a:r>
            <a:endParaRPr lang="en-US" sz="1350" dirty="0"/>
          </a:p>
        </p:txBody>
      </p:sp>
      <p:sp>
        <p:nvSpPr>
          <p:cNvPr id="9" name="Text 4"/>
          <p:cNvSpPr/>
          <p:nvPr/>
        </p:nvSpPr>
        <p:spPr>
          <a:xfrm>
            <a:off x="1600200" y="3652838"/>
            <a:ext cx="2286000"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NES with Super Mario</a:t>
            </a:r>
            <a:endParaRPr lang="en-US" sz="13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0000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2095500" y="1400175"/>
            <a:ext cx="4953000" cy="2343150"/>
          </a:xfrm>
          <a:prstGeom prst="rect">
            <a:avLst/>
          </a:prstGeom>
        </p:spPr>
      </p:pic>
      <p:sp>
        <p:nvSpPr>
          <p:cNvPr id="4" name="Text 0"/>
          <p:cNvSpPr/>
          <p:nvPr/>
        </p:nvSpPr>
        <p:spPr>
          <a:xfrm>
            <a:off x="2452688" y="4533900"/>
            <a:ext cx="4695825" cy="228600"/>
          </a:xfrm>
          <a:prstGeom prst="rect">
            <a:avLst/>
          </a:prstGeom>
          <a:noFill/>
          <a:ln/>
        </p:spPr>
        <p:txBody>
          <a:bodyPr wrap="square" rtlCol="0" anchor="ctr"/>
          <a:lstStyle/>
          <a:p>
            <a:pPr algn="ctr"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Playstation, 1994 </a:t>
            </a:r>
            <a:endParaRPr lang="en-US" sz="13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609600" y="3652838"/>
            <a:ext cx="2439987" cy="457200"/>
          </a:xfrm>
          <a:prstGeom prst="rect">
            <a:avLst/>
          </a:prstGeom>
          <a:noFill/>
          <a:ln/>
        </p:spPr>
      </p:sp>
      <p:sp>
        <p:nvSpPr>
          <p:cNvPr id="4" name="Shape 1"/>
          <p:cNvSpPr/>
          <p:nvPr/>
        </p:nvSpPr>
        <p:spPr>
          <a:xfrm>
            <a:off x="3354381" y="3652838"/>
            <a:ext cx="2439988" cy="457200"/>
          </a:xfrm>
          <a:prstGeom prst="rect">
            <a:avLst/>
          </a:prstGeom>
          <a:noFill/>
          <a:ln/>
        </p:spPr>
      </p:sp>
      <p:sp>
        <p:nvSpPr>
          <p:cNvPr id="5" name="Shape 2"/>
          <p:cNvSpPr/>
          <p:nvPr/>
        </p:nvSpPr>
        <p:spPr>
          <a:xfrm>
            <a:off x="6099181" y="3652838"/>
            <a:ext cx="2439988" cy="457200"/>
          </a:xfrm>
          <a:prstGeom prst="rect">
            <a:avLst/>
          </a:prstGeom>
          <a:noFill/>
          <a:ln/>
        </p:spPr>
      </p:sp>
      <p:pic>
        <p:nvPicPr>
          <p:cNvPr id="6" name="Image 0" descr="preencoded.png">    </p:cNvPr>
          <p:cNvPicPr>
            <a:picLocks noChangeAspect="1"/>
          </p:cNvPicPr>
          <p:nvPr/>
        </p:nvPicPr>
        <p:blipFill>
          <a:blip r:embed="rId1"/>
          <a:stretch>
            <a:fillRect/>
          </a:stretch>
        </p:blipFill>
        <p:spPr>
          <a:xfrm>
            <a:off x="609600" y="1309688"/>
            <a:ext cx="2438400" cy="2152650"/>
          </a:xfrm>
          <a:prstGeom prst="rect">
            <a:avLst/>
          </a:prstGeom>
        </p:spPr>
      </p:pic>
      <p:pic>
        <p:nvPicPr>
          <p:cNvPr id="7" name="Image 1" descr="preencoded.png">    </p:cNvPr>
          <p:cNvPicPr>
            <a:picLocks noChangeAspect="1"/>
          </p:cNvPicPr>
          <p:nvPr/>
        </p:nvPicPr>
        <p:blipFill>
          <a:blip r:embed="rId2"/>
          <a:stretch>
            <a:fillRect/>
          </a:stretch>
        </p:blipFill>
        <p:spPr>
          <a:xfrm>
            <a:off x="3352800" y="1309688"/>
            <a:ext cx="2438400" cy="2152650"/>
          </a:xfrm>
          <a:prstGeom prst="rect">
            <a:avLst/>
          </a:prstGeom>
        </p:spPr>
      </p:pic>
      <p:pic>
        <p:nvPicPr>
          <p:cNvPr id="8" name="Image 2" descr="preencoded.png">    </p:cNvPr>
          <p:cNvPicPr>
            <a:picLocks noChangeAspect="1"/>
          </p:cNvPicPr>
          <p:nvPr/>
        </p:nvPicPr>
        <p:blipFill>
          <a:blip r:embed="rId3"/>
          <a:stretch>
            <a:fillRect/>
          </a:stretch>
        </p:blipFill>
        <p:spPr>
          <a:xfrm>
            <a:off x="6096000" y="1309688"/>
            <a:ext cx="2438400" cy="2152650"/>
          </a:xfrm>
          <a:prstGeom prst="rect">
            <a:avLst/>
          </a:prstGeom>
        </p:spPr>
      </p:pic>
      <p:sp>
        <p:nvSpPr>
          <p:cNvPr id="9" name="Text 3"/>
          <p:cNvSpPr/>
          <p:nvPr/>
        </p:nvSpPr>
        <p:spPr>
          <a:xfrm>
            <a:off x="609600" y="609600"/>
            <a:ext cx="800100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Multiplayer boomed early 2000s </a:t>
            </a:r>
            <a:endParaRPr lang="en-US" sz="1800" dirty="0"/>
          </a:p>
        </p:txBody>
      </p:sp>
      <p:sp>
        <p:nvSpPr>
          <p:cNvPr id="10" name="Text 4"/>
          <p:cNvSpPr/>
          <p:nvPr/>
        </p:nvSpPr>
        <p:spPr>
          <a:xfrm>
            <a:off x="6099181" y="3652838"/>
            <a:ext cx="2897188"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World of Warcraft</a:t>
            </a:r>
            <a:endParaRPr lang="en-US" sz="1350" dirty="0"/>
          </a:p>
        </p:txBody>
      </p:sp>
      <p:sp>
        <p:nvSpPr>
          <p:cNvPr id="11" name="Text 5"/>
          <p:cNvSpPr/>
          <p:nvPr/>
        </p:nvSpPr>
        <p:spPr>
          <a:xfrm>
            <a:off x="6099181" y="3957638"/>
            <a:ext cx="2897188"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PC, 2004</a:t>
            </a:r>
            <a:endParaRPr lang="en-US" sz="900" dirty="0"/>
          </a:p>
        </p:txBody>
      </p:sp>
      <p:sp>
        <p:nvSpPr>
          <p:cNvPr id="12" name="Text 6"/>
          <p:cNvSpPr/>
          <p:nvPr/>
        </p:nvSpPr>
        <p:spPr>
          <a:xfrm>
            <a:off x="3354381" y="3652838"/>
            <a:ext cx="2897188"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Call of duty</a:t>
            </a:r>
            <a:endParaRPr lang="en-US" sz="1350" dirty="0"/>
          </a:p>
        </p:txBody>
      </p:sp>
      <p:sp>
        <p:nvSpPr>
          <p:cNvPr id="13" name="Text 7"/>
          <p:cNvSpPr/>
          <p:nvPr/>
        </p:nvSpPr>
        <p:spPr>
          <a:xfrm>
            <a:off x="3354381" y="3957638"/>
            <a:ext cx="2897188"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PC, 2003</a:t>
            </a:r>
            <a:endParaRPr lang="en-US" sz="900" dirty="0"/>
          </a:p>
        </p:txBody>
      </p:sp>
      <p:sp>
        <p:nvSpPr>
          <p:cNvPr id="14" name="Text 8"/>
          <p:cNvSpPr/>
          <p:nvPr/>
        </p:nvSpPr>
        <p:spPr>
          <a:xfrm>
            <a:off x="609600" y="3652838"/>
            <a:ext cx="2897187"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Halo </a:t>
            </a:r>
            <a:endParaRPr lang="en-US" sz="1350" dirty="0"/>
          </a:p>
        </p:txBody>
      </p:sp>
      <p:sp>
        <p:nvSpPr>
          <p:cNvPr id="15" name="Text 9"/>
          <p:cNvSpPr/>
          <p:nvPr/>
        </p:nvSpPr>
        <p:spPr>
          <a:xfrm>
            <a:off x="609600" y="3957638"/>
            <a:ext cx="2897187"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Xbox 2001</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p:bgPr>
    </p:bg>
    <p:spTree>
      <p:nvGrpSpPr>
        <p:cNvPr id="1" name=""/>
        <p:cNvGrpSpPr/>
        <p:nvPr/>
      </p:nvGrpSpPr>
      <p:grpSpPr>
        <a:xfrm>
          <a:off x="0" y="0"/>
          <a:ext cx="0" cy="0"/>
          <a:chOff x="0" y="0"/>
          <a:chExt cx="0" cy="0"/>
        </a:xfrm>
      </p:grpSpPr>
      <p:sp>
        <p:nvSpPr>
          <p:cNvPr id="3" name="Text 0"/>
          <p:cNvSpPr/>
          <p:nvPr/>
        </p:nvSpPr>
        <p:spPr>
          <a:xfrm>
            <a:off x="609600" y="2400300"/>
            <a:ext cx="3600450" cy="342900"/>
          </a:xfrm>
          <a:prstGeom prst="rect">
            <a:avLst/>
          </a:prstGeom>
          <a:noFill/>
          <a:ln/>
        </p:spPr>
        <p:txBody>
          <a:bodyPr wrap="square" rtlCol="0" anchor="ctr"/>
          <a:lstStyle/>
          <a:p>
            <a:pPr algn="l" indent="0" marL="0">
              <a:lnSpc>
                <a:spcPts val="2700"/>
              </a:lnSpc>
              <a:buNone/>
            </a:pPr>
            <a:r>
              <a:rPr lang="en-US" sz="2250" b="1" spc="-50" kern="0" dirty="0">
                <a:solidFill>
                  <a:srgbClr val="FFFFFF">
                    <a:alpha val="99000"/>
                  </a:srgbClr>
                </a:solidFill>
                <a:latin typeface="Inter" pitchFamily="34" charset="0"/>
                <a:ea typeface="Inter" pitchFamily="34" charset="-122"/>
                <a:cs typeface="Inter" pitchFamily="34" charset="-120"/>
              </a:rPr>
              <a:t>In today’s lecture</a:t>
            </a:r>
            <a:endParaRPr lang="en-US" sz="2250" dirty="0"/>
          </a:p>
        </p:txBody>
      </p:sp>
      <p:sp>
        <p:nvSpPr>
          <p:cNvPr id="4" name="Text 1"/>
          <p:cNvSpPr/>
          <p:nvPr/>
        </p:nvSpPr>
        <p:spPr>
          <a:xfrm>
            <a:off x="4610100" y="1857375"/>
            <a:ext cx="3695700" cy="1428750"/>
          </a:xfrm>
          <a:prstGeom prst="rect">
            <a:avLst/>
          </a:prstGeom>
          <a:noFill/>
          <a:ln/>
        </p:spPr>
        <p:txBody>
          <a:bodyPr wrap="square" rtlCol="0" anchor="ctr"/>
          <a:lstStyle/>
          <a:p>
            <a:pPr algn="l" marL="342900" indent="-342900">
              <a:lnSpc>
                <a:spcPts val="1890"/>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What is a game</a:t>
            </a:r>
            <a:endParaRPr lang="en-US" sz="1350" dirty="0"/>
          </a:p>
          <a:p>
            <a:pPr algn="l" marL="342900" indent="-342900">
              <a:lnSpc>
                <a:spcPts val="1890"/>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Ancient game</a:t>
            </a:r>
            <a:endParaRPr lang="en-US" sz="1350" dirty="0"/>
          </a:p>
          <a:p>
            <a:pPr algn="l" marL="342900" indent="-342900">
              <a:lnSpc>
                <a:spcPts val="1890"/>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Early videos games</a:t>
            </a:r>
            <a:endParaRPr lang="en-US" sz="1350" dirty="0"/>
          </a:p>
          <a:p>
            <a:pPr algn="l" marL="342900" indent="-342900">
              <a:lnSpc>
                <a:spcPts val="1890"/>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Arcade games </a:t>
            </a:r>
            <a:endParaRPr lang="en-US" sz="1350" dirty="0"/>
          </a:p>
          <a:p>
            <a:pPr algn="l" marL="342900" indent="-342900">
              <a:lnSpc>
                <a:spcPts val="1890"/>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Console games</a:t>
            </a:r>
            <a:endParaRPr lang="en-US" sz="1350" dirty="0"/>
          </a:p>
          <a:p>
            <a:pPr algn="l" marL="342900" indent="-342900">
              <a:lnSpc>
                <a:spcPts val="1890"/>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Mobile</a:t>
            </a:r>
            <a:endParaRPr lang="en-US" sz="13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0000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4324350"/>
          </a:xfrm>
          <a:prstGeom prst="rect">
            <a:avLst/>
          </a:prstGeom>
        </p:spPr>
      </p:pic>
      <p:sp>
        <p:nvSpPr>
          <p:cNvPr id="4" name="Text 0"/>
          <p:cNvSpPr/>
          <p:nvPr/>
        </p:nvSpPr>
        <p:spPr>
          <a:xfrm>
            <a:off x="2452688" y="4533900"/>
            <a:ext cx="4695825" cy="228600"/>
          </a:xfrm>
          <a:prstGeom prst="rect">
            <a:avLst/>
          </a:prstGeom>
          <a:noFill/>
          <a:ln/>
        </p:spPr>
        <p:txBody>
          <a:bodyPr wrap="square" rtlCol="0" anchor="ctr"/>
          <a:lstStyle/>
          <a:p>
            <a:pPr algn="ctr"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iPhone 2007</a:t>
            </a:r>
            <a:endParaRPr lang="en-US" sz="13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0000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238125" y="0"/>
            <a:ext cx="9144000" cy="51387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0000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995363" y="2405063"/>
            <a:ext cx="6958013" cy="2738438"/>
          </a:xfrm>
          <a:prstGeom prst="rect">
            <a:avLst/>
          </a:prstGeom>
        </p:spPr>
      </p:pic>
      <p:pic>
        <p:nvPicPr>
          <p:cNvPr id="4" name="Image 1" descr="preencoded.png">    </p:cNvPr>
          <p:cNvPicPr>
            <a:picLocks noChangeAspect="1"/>
          </p:cNvPicPr>
          <p:nvPr/>
        </p:nvPicPr>
        <p:blipFill>
          <a:blip r:embed="rId2"/>
          <a:stretch>
            <a:fillRect/>
          </a:stretch>
        </p:blipFill>
        <p:spPr>
          <a:xfrm>
            <a:off x="6977063" y="445294"/>
            <a:ext cx="223288" cy="219075"/>
          </a:xfrm>
          <a:prstGeom prst="rect">
            <a:avLst/>
          </a:prstGeom>
        </p:spPr>
      </p:pic>
      <p:sp>
        <p:nvSpPr>
          <p:cNvPr id="5" name="Text 0"/>
          <p:cNvSpPr/>
          <p:nvPr/>
        </p:nvSpPr>
        <p:spPr>
          <a:xfrm>
            <a:off x="3271838" y="1943100"/>
            <a:ext cx="3057525" cy="628230"/>
          </a:xfrm>
          <a:prstGeom prst="rect">
            <a:avLst/>
          </a:prstGeom>
          <a:noFill/>
          <a:ln/>
        </p:spPr>
        <p:txBody>
          <a:bodyPr wrap="square" rtlCol="0" anchor="ctr"/>
          <a:lstStyle/>
          <a:p>
            <a:pPr algn="ctr" indent="0" marL="0">
              <a:lnSpc>
                <a:spcPts val="4955"/>
              </a:lnSpc>
              <a:buNone/>
            </a:pPr>
            <a:r>
              <a:rPr lang="en-US" sz="4129" b="1" spc="-83" kern="0" dirty="0">
                <a:solidFill>
                  <a:srgbClr val="FFFFFF">
                    <a:alpha val="99000"/>
                  </a:srgbClr>
                </a:solidFill>
                <a:latin typeface="Inter" pitchFamily="34" charset="0"/>
                <a:ea typeface="Inter" pitchFamily="34" charset="-122"/>
                <a:cs typeface="Inter" pitchFamily="34" charset="-120"/>
              </a:rPr>
              <a:t>Thank you</a:t>
            </a:r>
            <a:endParaRPr lang="en-US" sz="4129" dirty="0"/>
          </a:p>
        </p:txBody>
      </p:sp>
      <p:sp>
        <p:nvSpPr>
          <p:cNvPr id="6" name="Text 1"/>
          <p:cNvSpPr/>
          <p:nvPr/>
        </p:nvSpPr>
        <p:spPr>
          <a:xfrm>
            <a:off x="6910388" y="669131"/>
            <a:ext cx="2309813" cy="223838"/>
          </a:xfrm>
          <a:prstGeom prst="rect">
            <a:avLst/>
          </a:prstGeom>
          <a:noFill/>
          <a:ln/>
        </p:spPr>
        <p:txBody>
          <a:bodyPr wrap="square" rtlCol="0" anchor="ctr"/>
          <a:lstStyle/>
          <a:p>
            <a:pPr algn="l" indent="0" marL="0">
              <a:lnSpc>
                <a:spcPts val="1762"/>
              </a:lnSpc>
              <a:buNone/>
            </a:pPr>
            <a:r>
              <a:rPr lang="en-US" sz="1468" b="1" spc="-29" kern="0" dirty="0">
                <a:solidFill>
                  <a:srgbClr val="FFFFFF">
                    <a:alpha val="99000"/>
                  </a:srgbClr>
                </a:solidFill>
                <a:latin typeface="Inter" pitchFamily="34" charset="0"/>
                <a:ea typeface="Inter" pitchFamily="34" charset="-122"/>
                <a:cs typeface="Inter" pitchFamily="34" charset="-120"/>
              </a:rPr>
              <a:t>discord.gg/jSyF3RJS</a:t>
            </a:r>
            <a:endParaRPr lang="en-US" sz="1468" dirty="0"/>
          </a:p>
        </p:txBody>
      </p:sp>
      <p:sp>
        <p:nvSpPr>
          <p:cNvPr id="7" name="Text 2"/>
          <p:cNvSpPr/>
          <p:nvPr/>
        </p:nvSpPr>
        <p:spPr>
          <a:xfrm>
            <a:off x="7267301" y="428625"/>
            <a:ext cx="1933575" cy="233362"/>
          </a:xfrm>
          <a:prstGeom prst="rect">
            <a:avLst/>
          </a:prstGeom>
          <a:noFill/>
          <a:ln/>
        </p:spPr>
        <p:txBody>
          <a:bodyPr wrap="square" rtlCol="0" anchor="ctr"/>
          <a:lstStyle/>
          <a:p>
            <a:pPr algn="l" indent="0" marL="0">
              <a:lnSpc>
                <a:spcPts val="1827"/>
              </a:lnSpc>
              <a:buNone/>
            </a:pPr>
            <a:r>
              <a:rPr lang="en-US" sz="1384" spc="-28" kern="0" dirty="0">
                <a:solidFill>
                  <a:srgbClr val="FFFFFF">
                    <a:alpha val="99000"/>
                  </a:srgbClr>
                </a:solidFill>
                <a:latin typeface="Inter" pitchFamily="34" charset="0"/>
                <a:ea typeface="Inter" pitchFamily="34" charset="-122"/>
                <a:cs typeface="Inter" pitchFamily="34" charset="-120"/>
              </a:rPr>
              <a:t>join the discussion</a:t>
            </a:r>
            <a:endParaRPr lang="en-US" sz="1384" dirty="0"/>
          </a:p>
        </p:txBody>
      </p:sp>
      <p:sp>
        <p:nvSpPr>
          <p:cNvPr id="8" name="Text 3"/>
          <p:cNvSpPr/>
          <p:nvPr/>
        </p:nvSpPr>
        <p:spPr>
          <a:xfrm>
            <a:off x="457200" y="428625"/>
            <a:ext cx="2733675" cy="476250"/>
          </a:xfrm>
          <a:prstGeom prst="rect">
            <a:avLst/>
          </a:prstGeom>
          <a:noFill/>
          <a:ln/>
        </p:spPr>
        <p:txBody>
          <a:bodyPr wrap="square" rtlCol="0" anchor="ctr"/>
          <a:lstStyle/>
          <a:p>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Game Programming, KFUPM</a:t>
            </a:r>
            <a:endParaRPr lang="en-US" sz="1350" dirty="0"/>
          </a:p>
          <a:p>
            <a:pPr algn="l" indent="0" marL="0">
              <a:lnSpc>
                <a:spcPts val="1890"/>
              </a:lnSpc>
              <a:buNone/>
            </a:pPr>
            <a:r>
              <a:rPr lang="en-US" sz="1350" b="1" spc="-13" kern="0" dirty="0">
                <a:solidFill>
                  <a:srgbClr val="FFFFFF">
                    <a:alpha val="99000"/>
                  </a:srgbClr>
                </a:solidFill>
                <a:latin typeface="Inter" pitchFamily="34" charset="0"/>
                <a:ea typeface="Inter" pitchFamily="34" charset="-122"/>
                <a:cs typeface="Inter" pitchFamily="34" charset="-120"/>
              </a:rPr>
              <a:t>By Dr. Omar Hammad</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1714500" y="2300288"/>
            <a:ext cx="5715000" cy="547688"/>
          </a:xfrm>
          <a:prstGeom prst="rect">
            <a:avLst/>
          </a:prstGeom>
          <a:noFill/>
          <a:ln/>
        </p:spPr>
      </p:sp>
      <p:sp>
        <p:nvSpPr>
          <p:cNvPr id="4" name="Text 1"/>
          <p:cNvSpPr/>
          <p:nvPr/>
        </p:nvSpPr>
        <p:spPr>
          <a:xfrm>
            <a:off x="1714500" y="2300288"/>
            <a:ext cx="6172200" cy="547688"/>
          </a:xfrm>
          <a:prstGeom prst="rect">
            <a:avLst/>
          </a:prstGeom>
          <a:noFill/>
          <a:ln/>
        </p:spPr>
        <p:txBody>
          <a:bodyPr wrap="square" rtlCol="0" anchor="ctr"/>
          <a:lstStyle/>
          <a:p>
            <a:pPr algn="ctr"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What is a game?</a:t>
            </a:r>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609600" y="1947863"/>
            <a:ext cx="4405313" cy="1243515"/>
          </a:xfrm>
          <a:prstGeom prst="rect">
            <a:avLst/>
          </a:prstGeom>
          <a:noFill/>
          <a:ln/>
        </p:spPr>
      </p:sp>
      <p:pic>
        <p:nvPicPr>
          <p:cNvPr id="4" name="Image 0" descr="preencoded.png">    </p:cNvPr>
          <p:cNvPicPr>
            <a:picLocks noChangeAspect="1"/>
          </p:cNvPicPr>
          <p:nvPr/>
        </p:nvPicPr>
        <p:blipFill>
          <a:blip r:embed="rId1"/>
          <a:stretch>
            <a:fillRect/>
          </a:stretch>
        </p:blipFill>
        <p:spPr>
          <a:xfrm>
            <a:off x="5948363" y="1157288"/>
            <a:ext cx="2314575" cy="2824163"/>
          </a:xfrm>
          <a:prstGeom prst="rect">
            <a:avLst/>
          </a:prstGeom>
        </p:spPr>
      </p:pic>
      <p:sp>
        <p:nvSpPr>
          <p:cNvPr id="5" name="Text 1"/>
          <p:cNvSpPr/>
          <p:nvPr/>
        </p:nvSpPr>
        <p:spPr>
          <a:xfrm>
            <a:off x="609600" y="609600"/>
            <a:ext cx="800100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Multiple Definitions ..  </a:t>
            </a:r>
            <a:endParaRPr lang="en-US" sz="1800" dirty="0"/>
          </a:p>
        </p:txBody>
      </p:sp>
      <p:sp>
        <p:nvSpPr>
          <p:cNvPr id="6" name="Text 2"/>
          <p:cNvSpPr/>
          <p:nvPr/>
        </p:nvSpPr>
        <p:spPr>
          <a:xfrm>
            <a:off x="609600" y="1947863"/>
            <a:ext cx="4862513" cy="942975"/>
          </a:xfrm>
          <a:prstGeom prst="rect">
            <a:avLst/>
          </a:prstGeom>
          <a:noFill/>
          <a:ln/>
        </p:spPr>
        <p:txBody>
          <a:bodyPr wrap="square" rtlCol="0" anchor="ctr"/>
          <a:lstStyle/>
          <a:p>
            <a:pPr algn="l" indent="0" marL="0">
              <a:lnSpc>
                <a:spcPts val="2493"/>
              </a:lnSpc>
              <a:buNone/>
            </a:pPr>
            <a:r>
              <a:rPr lang="en-US" sz="1781" spc="-18" kern="0" dirty="0">
                <a:solidFill>
                  <a:srgbClr val="FFFFFF">
                    <a:alpha val="99000"/>
                  </a:srgbClr>
                </a:solidFill>
                <a:latin typeface="Inter" pitchFamily="34" charset="0"/>
                <a:ea typeface="Inter" pitchFamily="34" charset="-122"/>
                <a:cs typeface="Inter" pitchFamily="34" charset="-120"/>
              </a:rPr>
              <a:t>“A closed formal system that engages players in structured conflict and resolves its uncertainty in an unequal out”</a:t>
            </a:r>
            <a:endParaRPr lang="en-US" sz="1781" dirty="0"/>
          </a:p>
        </p:txBody>
      </p:sp>
      <p:sp>
        <p:nvSpPr>
          <p:cNvPr id="7" name="Text 3"/>
          <p:cNvSpPr/>
          <p:nvPr/>
        </p:nvSpPr>
        <p:spPr>
          <a:xfrm>
            <a:off x="609600" y="2991353"/>
            <a:ext cx="4862513" cy="200025"/>
          </a:xfrm>
          <a:prstGeom prst="rect">
            <a:avLst/>
          </a:prstGeom>
          <a:noFill/>
          <a:ln/>
        </p:spPr>
        <p:txBody>
          <a:bodyPr wrap="square" rtlCol="0" anchor="ctr"/>
          <a:lstStyle/>
          <a:p>
            <a:pPr algn="l" indent="0" marL="0">
              <a:lnSpc>
                <a:spcPts val="1591"/>
              </a:lnSpc>
              <a:buNone/>
            </a:pPr>
            <a:r>
              <a:rPr lang="en-US" sz="1187" spc="-6" kern="0" dirty="0">
                <a:solidFill>
                  <a:srgbClr val="EEEEEE">
                    <a:alpha val="99000"/>
                  </a:srgbClr>
                </a:solidFill>
                <a:latin typeface="Inter" pitchFamily="34" charset="0"/>
                <a:ea typeface="Inter" pitchFamily="34" charset="-122"/>
                <a:cs typeface="Inter" pitchFamily="34" charset="-120"/>
              </a:rPr>
              <a:t>Game Design Workshop, Tracy Fullerton</a:t>
            </a:r>
            <a:endParaRPr lang="en-US" sz="118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609600" y="1947863"/>
            <a:ext cx="4124325" cy="1243515"/>
          </a:xfrm>
          <a:prstGeom prst="rect">
            <a:avLst/>
          </a:prstGeom>
          <a:noFill/>
          <a:ln/>
        </p:spPr>
      </p:sp>
      <p:pic>
        <p:nvPicPr>
          <p:cNvPr id="4" name="Image 0" descr="preencoded.png">    </p:cNvPr>
          <p:cNvPicPr>
            <a:picLocks noChangeAspect="1"/>
          </p:cNvPicPr>
          <p:nvPr/>
        </p:nvPicPr>
        <p:blipFill>
          <a:blip r:embed="rId1"/>
          <a:stretch>
            <a:fillRect/>
          </a:stretch>
        </p:blipFill>
        <p:spPr>
          <a:xfrm>
            <a:off x="5895975" y="1176338"/>
            <a:ext cx="2257425" cy="2786063"/>
          </a:xfrm>
          <a:prstGeom prst="rect">
            <a:avLst/>
          </a:prstGeom>
        </p:spPr>
      </p:pic>
      <p:sp>
        <p:nvSpPr>
          <p:cNvPr id="5" name="Text 1"/>
          <p:cNvSpPr/>
          <p:nvPr/>
        </p:nvSpPr>
        <p:spPr>
          <a:xfrm>
            <a:off x="609600" y="609600"/>
            <a:ext cx="800100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Multiple Definitions ..  </a:t>
            </a:r>
            <a:endParaRPr lang="en-US" sz="1800" dirty="0"/>
          </a:p>
        </p:txBody>
      </p:sp>
      <p:sp>
        <p:nvSpPr>
          <p:cNvPr id="6" name="Text 2"/>
          <p:cNvSpPr/>
          <p:nvPr/>
        </p:nvSpPr>
        <p:spPr>
          <a:xfrm>
            <a:off x="609600" y="1947863"/>
            <a:ext cx="4581525" cy="942975"/>
          </a:xfrm>
          <a:prstGeom prst="rect">
            <a:avLst/>
          </a:prstGeom>
          <a:noFill/>
          <a:ln/>
        </p:spPr>
        <p:txBody>
          <a:bodyPr wrap="square" rtlCol="0" anchor="ctr"/>
          <a:lstStyle/>
          <a:p>
            <a:pPr algn="l" indent="0" marL="0">
              <a:lnSpc>
                <a:spcPts val="2493"/>
              </a:lnSpc>
              <a:buNone/>
            </a:pPr>
            <a:r>
              <a:rPr lang="en-US" sz="1781" spc="-18" kern="0" dirty="0">
                <a:solidFill>
                  <a:srgbClr val="FFFFFF">
                    <a:alpha val="99000"/>
                  </a:srgbClr>
                </a:solidFill>
                <a:latin typeface="Inter" pitchFamily="34" charset="0"/>
                <a:ea typeface="Inter" pitchFamily="34" charset="-122"/>
                <a:cs typeface="Inter" pitchFamily="34" charset="-120"/>
              </a:rPr>
              <a:t>“A system in which players engage in an artificial conflict, defined by rules that results in a quantifiable outcome”</a:t>
            </a:r>
            <a:endParaRPr lang="en-US" sz="1781" dirty="0"/>
          </a:p>
        </p:txBody>
      </p:sp>
      <p:sp>
        <p:nvSpPr>
          <p:cNvPr id="7" name="Text 3"/>
          <p:cNvSpPr/>
          <p:nvPr/>
        </p:nvSpPr>
        <p:spPr>
          <a:xfrm>
            <a:off x="609600" y="2991353"/>
            <a:ext cx="4581525" cy="200025"/>
          </a:xfrm>
          <a:prstGeom prst="rect">
            <a:avLst/>
          </a:prstGeom>
          <a:noFill/>
          <a:ln/>
        </p:spPr>
        <p:txBody>
          <a:bodyPr wrap="square" rtlCol="0" anchor="ctr"/>
          <a:lstStyle/>
          <a:p>
            <a:pPr algn="l" indent="0" marL="0">
              <a:lnSpc>
                <a:spcPts val="1591"/>
              </a:lnSpc>
              <a:buNone/>
            </a:pPr>
            <a:r>
              <a:rPr lang="en-US" sz="1187" spc="-6" kern="0" dirty="0">
                <a:solidFill>
                  <a:srgbClr val="EEEEEE">
                    <a:alpha val="99000"/>
                  </a:srgbClr>
                </a:solidFill>
                <a:latin typeface="Inter" pitchFamily="34" charset="0"/>
                <a:ea typeface="Inter" pitchFamily="34" charset="-122"/>
                <a:cs typeface="Inter" pitchFamily="34" charset="-120"/>
              </a:rPr>
              <a:t>Rules of Play, Katie Salen and Eric Zimmerman</a:t>
            </a:r>
            <a:endParaRPr lang="en-US" sz="118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609600" y="2262188"/>
            <a:ext cx="5000625" cy="614865"/>
          </a:xfrm>
          <a:prstGeom prst="rect">
            <a:avLst/>
          </a:prstGeom>
          <a:noFill/>
          <a:ln/>
        </p:spPr>
      </p:sp>
      <p:pic>
        <p:nvPicPr>
          <p:cNvPr id="4" name="Image 0" descr="preencoded.png">    </p:cNvPr>
          <p:cNvPicPr>
            <a:picLocks noChangeAspect="1"/>
          </p:cNvPicPr>
          <p:nvPr/>
        </p:nvPicPr>
        <p:blipFill>
          <a:blip r:embed="rId1"/>
          <a:stretch>
            <a:fillRect/>
          </a:stretch>
        </p:blipFill>
        <p:spPr>
          <a:xfrm>
            <a:off x="5819775" y="1057275"/>
            <a:ext cx="2476500" cy="3024188"/>
          </a:xfrm>
          <a:prstGeom prst="rect">
            <a:avLst/>
          </a:prstGeom>
        </p:spPr>
      </p:pic>
      <p:sp>
        <p:nvSpPr>
          <p:cNvPr id="5" name="Text 1"/>
          <p:cNvSpPr/>
          <p:nvPr/>
        </p:nvSpPr>
        <p:spPr>
          <a:xfrm>
            <a:off x="609600" y="609600"/>
            <a:ext cx="800100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Multiple Definitions ..  </a:t>
            </a:r>
            <a:endParaRPr lang="en-US" sz="1800" dirty="0"/>
          </a:p>
        </p:txBody>
      </p:sp>
      <p:sp>
        <p:nvSpPr>
          <p:cNvPr id="6" name="Text 2"/>
          <p:cNvSpPr/>
          <p:nvPr/>
        </p:nvSpPr>
        <p:spPr>
          <a:xfrm>
            <a:off x="609600" y="2262188"/>
            <a:ext cx="5457825" cy="314325"/>
          </a:xfrm>
          <a:prstGeom prst="rect">
            <a:avLst/>
          </a:prstGeom>
          <a:noFill/>
          <a:ln/>
        </p:spPr>
        <p:txBody>
          <a:bodyPr wrap="square" rtlCol="0" anchor="ctr"/>
          <a:lstStyle/>
          <a:p>
            <a:pPr algn="l" indent="0" marL="0">
              <a:lnSpc>
                <a:spcPts val="2493"/>
              </a:lnSpc>
              <a:buNone/>
            </a:pPr>
            <a:r>
              <a:rPr lang="en-US" sz="1781" spc="-18" kern="0" dirty="0">
                <a:solidFill>
                  <a:srgbClr val="FFFFFF">
                    <a:alpha val="99000"/>
                  </a:srgbClr>
                </a:solidFill>
                <a:latin typeface="Inter" pitchFamily="34" charset="0"/>
                <a:ea typeface="Inter" pitchFamily="34" charset="-122"/>
                <a:cs typeface="Inter" pitchFamily="34" charset="-120"/>
              </a:rPr>
              <a:t>“A series of meaningful choices”</a:t>
            </a:r>
            <a:endParaRPr lang="en-US" sz="1781" dirty="0"/>
          </a:p>
        </p:txBody>
      </p:sp>
      <p:sp>
        <p:nvSpPr>
          <p:cNvPr id="7" name="Text 3"/>
          <p:cNvSpPr/>
          <p:nvPr/>
        </p:nvSpPr>
        <p:spPr>
          <a:xfrm>
            <a:off x="609600" y="2677028"/>
            <a:ext cx="5457825" cy="200025"/>
          </a:xfrm>
          <a:prstGeom prst="rect">
            <a:avLst/>
          </a:prstGeom>
          <a:noFill/>
          <a:ln/>
        </p:spPr>
        <p:txBody>
          <a:bodyPr wrap="square" rtlCol="0" anchor="ctr"/>
          <a:lstStyle/>
          <a:p>
            <a:pPr algn="l" indent="0" marL="0">
              <a:lnSpc>
                <a:spcPts val="1591"/>
              </a:lnSpc>
              <a:buNone/>
            </a:pPr>
            <a:r>
              <a:rPr lang="en-US" sz="1187" spc="-6" kern="0" dirty="0">
                <a:solidFill>
                  <a:srgbClr val="EEEEEE">
                    <a:alpha val="99000"/>
                  </a:srgbClr>
                </a:solidFill>
                <a:latin typeface="Inter" pitchFamily="34" charset="0"/>
                <a:ea typeface="Inter" pitchFamily="34" charset="-122"/>
                <a:cs typeface="Inter" pitchFamily="34" charset="-120"/>
              </a:rPr>
              <a:t>Sid Meier, Creator of Civilization</a:t>
            </a:r>
            <a:endParaRPr lang="en-US" sz="11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2895600" y="1071563"/>
            <a:ext cx="3352800" cy="3352800"/>
          </a:xfrm>
          <a:prstGeom prst="ellipse">
            <a:avLst/>
          </a:prstGeom>
          <a:solidFill>
            <a:srgbClr val="8A38F5"/>
          </a:solidFill>
          <a:ln/>
        </p:spPr>
      </p:sp>
      <p:pic>
        <p:nvPicPr>
          <p:cNvPr id="4" name="Image 0" descr="preencoded.png">    </p:cNvPr>
          <p:cNvPicPr>
            <a:picLocks noChangeAspect="1"/>
          </p:cNvPicPr>
          <p:nvPr/>
        </p:nvPicPr>
        <p:blipFill>
          <a:blip r:embed="rId1"/>
          <a:stretch>
            <a:fillRect/>
          </a:stretch>
        </p:blipFill>
        <p:spPr>
          <a:xfrm>
            <a:off x="2728913" y="1633538"/>
            <a:ext cx="514815" cy="279853"/>
          </a:xfrm>
          <a:prstGeom prst="rect">
            <a:avLst/>
          </a:prstGeom>
        </p:spPr>
      </p:pic>
      <p:pic>
        <p:nvPicPr>
          <p:cNvPr id="5" name="Image 1" descr="preencoded.png">    </p:cNvPr>
          <p:cNvPicPr>
            <a:picLocks noChangeAspect="1"/>
          </p:cNvPicPr>
          <p:nvPr/>
        </p:nvPicPr>
        <p:blipFill>
          <a:blip r:embed="rId2"/>
          <a:stretch>
            <a:fillRect/>
          </a:stretch>
        </p:blipFill>
        <p:spPr>
          <a:xfrm>
            <a:off x="2214563" y="2809875"/>
            <a:ext cx="766763" cy="274963"/>
          </a:xfrm>
          <a:prstGeom prst="rect">
            <a:avLst/>
          </a:prstGeom>
        </p:spPr>
      </p:pic>
      <p:pic>
        <p:nvPicPr>
          <p:cNvPr id="6" name="Image 2" descr="preencoded.png">    </p:cNvPr>
          <p:cNvPicPr>
            <a:picLocks noChangeAspect="1"/>
          </p:cNvPicPr>
          <p:nvPr/>
        </p:nvPicPr>
        <p:blipFill>
          <a:blip r:embed="rId3"/>
          <a:stretch>
            <a:fillRect/>
          </a:stretch>
        </p:blipFill>
        <p:spPr>
          <a:xfrm>
            <a:off x="3021806" y="3048000"/>
            <a:ext cx="1323324" cy="1205865"/>
          </a:xfrm>
          <a:prstGeom prst="rect">
            <a:avLst/>
          </a:prstGeom>
        </p:spPr>
      </p:pic>
      <p:pic>
        <p:nvPicPr>
          <p:cNvPr id="7" name="Image 3" descr="preencoded.png">    </p:cNvPr>
          <p:cNvPicPr>
            <a:picLocks noChangeAspect="1"/>
          </p:cNvPicPr>
          <p:nvPr/>
        </p:nvPicPr>
        <p:blipFill>
          <a:blip r:embed="rId4"/>
          <a:stretch>
            <a:fillRect/>
          </a:stretch>
        </p:blipFill>
        <p:spPr>
          <a:xfrm>
            <a:off x="5310188" y="1462088"/>
            <a:ext cx="996758" cy="281020"/>
          </a:xfrm>
          <a:prstGeom prst="rect">
            <a:avLst/>
          </a:prstGeom>
        </p:spPr>
      </p:pic>
      <p:pic>
        <p:nvPicPr>
          <p:cNvPr id="8" name="Image 4" descr="preencoded.png">    </p:cNvPr>
          <p:cNvPicPr>
            <a:picLocks noChangeAspect="1"/>
          </p:cNvPicPr>
          <p:nvPr/>
        </p:nvPicPr>
        <p:blipFill>
          <a:blip r:embed="rId5"/>
          <a:stretch>
            <a:fillRect/>
          </a:stretch>
        </p:blipFill>
        <p:spPr>
          <a:xfrm>
            <a:off x="6043613" y="3414713"/>
            <a:ext cx="874198" cy="439473"/>
          </a:xfrm>
          <a:prstGeom prst="rect">
            <a:avLst/>
          </a:prstGeom>
        </p:spPr>
      </p:pic>
      <p:sp>
        <p:nvSpPr>
          <p:cNvPr id="9" name="Text 1"/>
          <p:cNvSpPr/>
          <p:nvPr/>
        </p:nvSpPr>
        <p:spPr>
          <a:xfrm>
            <a:off x="1409700" y="1443038"/>
            <a:ext cx="1714500" cy="238125"/>
          </a:xfrm>
          <a:prstGeom prst="rect">
            <a:avLst/>
          </a:prstGeom>
          <a:noFill/>
          <a:ln/>
        </p:spPr>
        <p:txBody>
          <a:bodyPr wrap="square" rtlCol="0" anchor="ctr"/>
          <a:lstStyle/>
          <a:p>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Closed System</a:t>
            </a:r>
            <a:endParaRPr lang="en-US" sz="1350" dirty="0"/>
          </a:p>
        </p:txBody>
      </p:sp>
      <p:sp>
        <p:nvSpPr>
          <p:cNvPr id="10" name="Text 2"/>
          <p:cNvSpPr/>
          <p:nvPr/>
        </p:nvSpPr>
        <p:spPr>
          <a:xfrm>
            <a:off x="1471613" y="2690813"/>
            <a:ext cx="1714500" cy="238125"/>
          </a:xfrm>
          <a:prstGeom prst="rect">
            <a:avLst/>
          </a:prstGeom>
          <a:noFill/>
          <a:ln/>
        </p:spPr>
        <p:txBody>
          <a:bodyPr wrap="square" rtlCol="0" anchor="ctr"/>
          <a:lstStyle/>
          <a:p>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Players</a:t>
            </a:r>
            <a:endParaRPr lang="en-US" sz="1350" dirty="0"/>
          </a:p>
        </p:txBody>
      </p:sp>
      <p:sp>
        <p:nvSpPr>
          <p:cNvPr id="11" name="Text 3"/>
          <p:cNvSpPr/>
          <p:nvPr/>
        </p:nvSpPr>
        <p:spPr>
          <a:xfrm>
            <a:off x="2214563" y="4057650"/>
            <a:ext cx="1085850" cy="238125"/>
          </a:xfrm>
          <a:prstGeom prst="rect">
            <a:avLst/>
          </a:prstGeom>
          <a:noFill/>
          <a:ln/>
        </p:spPr>
        <p:txBody>
          <a:bodyPr wrap="square" rtlCol="0" anchor="ctr"/>
          <a:lstStyle/>
          <a:p>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Conflict</a:t>
            </a:r>
            <a:endParaRPr lang="en-US" sz="1350" dirty="0"/>
          </a:p>
        </p:txBody>
      </p:sp>
      <p:sp>
        <p:nvSpPr>
          <p:cNvPr id="12" name="Text 4"/>
          <p:cNvSpPr/>
          <p:nvPr/>
        </p:nvSpPr>
        <p:spPr>
          <a:xfrm>
            <a:off x="6384131" y="1333500"/>
            <a:ext cx="1085850" cy="238125"/>
          </a:xfrm>
          <a:prstGeom prst="rect">
            <a:avLst/>
          </a:prstGeom>
          <a:noFill/>
          <a:ln/>
        </p:spPr>
        <p:txBody>
          <a:bodyPr wrap="square" rtlCol="0" anchor="ctr"/>
          <a:lstStyle/>
          <a:p>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Rules</a:t>
            </a:r>
            <a:endParaRPr lang="en-US" sz="1350" dirty="0"/>
          </a:p>
        </p:txBody>
      </p:sp>
      <p:sp>
        <p:nvSpPr>
          <p:cNvPr id="13" name="Text 5"/>
          <p:cNvSpPr/>
          <p:nvPr/>
        </p:nvSpPr>
        <p:spPr>
          <a:xfrm>
            <a:off x="800100" y="390525"/>
            <a:ext cx="8001000" cy="276225"/>
          </a:xfrm>
          <a:prstGeom prst="rect">
            <a:avLst/>
          </a:prstGeom>
          <a:noFill/>
          <a:ln/>
        </p:spPr>
        <p:txBody>
          <a:bodyPr wrap="square" rtlCol="0" anchor="ctr"/>
          <a:lstStyle/>
          <a:p>
            <a:pPr algn="ctr"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Core Elements of a game ..</a:t>
            </a:r>
            <a:endParaRPr lang="en-US" sz="1800" dirty="0"/>
          </a:p>
        </p:txBody>
      </p:sp>
      <p:sp>
        <p:nvSpPr>
          <p:cNvPr id="14" name="Text 6"/>
          <p:cNvSpPr/>
          <p:nvPr/>
        </p:nvSpPr>
        <p:spPr>
          <a:xfrm>
            <a:off x="5348288" y="2300288"/>
            <a:ext cx="1095375" cy="776288"/>
          </a:xfrm>
          <a:prstGeom prst="rect">
            <a:avLst/>
          </a:prstGeom>
          <a:noFill/>
          <a:ln/>
        </p:spPr>
        <p:txBody>
          <a:bodyPr wrap="square" rtlCol="0" anchor="ctr"/>
          <a:lstStyle/>
          <a:p>
            <a:pPr algn="l" indent="0" marL="0">
              <a:lnSpc>
                <a:spcPts val="6128"/>
              </a:lnSpc>
              <a:buNone/>
            </a:pPr>
            <a:r>
              <a:rPr lang="en-US" sz="4643" b="1" spc="-93" kern="0" dirty="0">
                <a:solidFill>
                  <a:srgbClr val="000000">
                    <a:alpha val="99000"/>
                  </a:srgbClr>
                </a:solidFill>
                <a:latin typeface="SF Pro Display" pitchFamily="34" charset="0"/>
                <a:ea typeface="SF Pro Display" pitchFamily="34" charset="-122"/>
                <a:cs typeface="SF Pro Display" pitchFamily="34" charset="-120"/>
              </a:rPr>
              <a:t>􀉪</a:t>
            </a:r>
            <a:endParaRPr lang="en-US" sz="4643" dirty="0"/>
          </a:p>
        </p:txBody>
      </p:sp>
      <p:sp>
        <p:nvSpPr>
          <p:cNvPr id="15" name="Text 7"/>
          <p:cNvSpPr/>
          <p:nvPr/>
        </p:nvSpPr>
        <p:spPr>
          <a:xfrm>
            <a:off x="4381500" y="2562225"/>
            <a:ext cx="833437" cy="438150"/>
          </a:xfrm>
          <a:prstGeom prst="rect">
            <a:avLst/>
          </a:prstGeom>
          <a:noFill/>
          <a:ln/>
        </p:spPr>
        <p:txBody>
          <a:bodyPr wrap="square" rtlCol="0" anchor="ctr"/>
          <a:lstStyle/>
          <a:p>
            <a:pPr algn="l" indent="0" marL="0">
              <a:lnSpc>
                <a:spcPts val="3433"/>
              </a:lnSpc>
              <a:buNone/>
            </a:pPr>
            <a:r>
              <a:rPr lang="en-US" sz="2601" b="1" spc="-52" kern="0" dirty="0">
                <a:solidFill>
                  <a:srgbClr val="000000">
                    <a:alpha val="99000"/>
                  </a:srgbClr>
                </a:solidFill>
                <a:latin typeface="Inter" pitchFamily="34" charset="0"/>
                <a:ea typeface="Inter" pitchFamily="34" charset="-122"/>
                <a:cs typeface="Inter" pitchFamily="34" charset="-120"/>
              </a:rPr>
              <a:t>vs</a:t>
            </a:r>
            <a:endParaRPr lang="en-US" sz="2601" dirty="0"/>
          </a:p>
        </p:txBody>
      </p:sp>
      <p:sp>
        <p:nvSpPr>
          <p:cNvPr id="16" name="Text 8"/>
          <p:cNvSpPr/>
          <p:nvPr/>
        </p:nvSpPr>
        <p:spPr>
          <a:xfrm>
            <a:off x="4238625" y="1362075"/>
            <a:ext cx="1123950" cy="504825"/>
          </a:xfrm>
          <a:prstGeom prst="rect">
            <a:avLst/>
          </a:prstGeom>
          <a:noFill/>
          <a:ln/>
        </p:spPr>
        <p:txBody>
          <a:bodyPr wrap="square" rtlCol="0" anchor="ctr"/>
          <a:lstStyle/>
          <a:p>
            <a:pPr algn="ctr" indent="0" marL="0">
              <a:lnSpc>
                <a:spcPts val="1969"/>
              </a:lnSpc>
              <a:buNone/>
            </a:pPr>
            <a:r>
              <a:rPr lang="en-US" sz="1492" b="1" spc="-30" kern="0" dirty="0">
                <a:solidFill>
                  <a:srgbClr val="000000">
                    <a:alpha val="99000"/>
                  </a:srgbClr>
                </a:solidFill>
                <a:latin typeface="Inter" pitchFamily="34" charset="0"/>
                <a:ea typeface="Inter" pitchFamily="34" charset="-122"/>
                <a:cs typeface="Inter" pitchFamily="34" charset="-120"/>
              </a:rPr>
              <a:t>60:00</a:t>
            </a:r>
            <a:endParaRPr lang="en-US" sz="1492" dirty="0"/>
          </a:p>
          <a:p>
            <a:pPr algn="ctr" indent="0" marL="0">
              <a:lnSpc>
                <a:spcPts val="1969"/>
              </a:lnSpc>
              <a:buNone/>
            </a:pPr>
            <a:r>
              <a:rPr lang="en-US" sz="1492" b="1" spc="-30" kern="0" dirty="0">
                <a:solidFill>
                  <a:srgbClr val="000000">
                    <a:alpha val="99000"/>
                  </a:srgbClr>
                </a:solidFill>
                <a:latin typeface="Inter" pitchFamily="34" charset="0"/>
                <a:ea typeface="Inter" pitchFamily="34" charset="-122"/>
                <a:cs typeface="Inter" pitchFamily="34" charset="-120"/>
              </a:rPr>
              <a:t>3 stock</a:t>
            </a:r>
            <a:endParaRPr lang="en-US" sz="1492" dirty="0"/>
          </a:p>
        </p:txBody>
      </p:sp>
      <p:sp>
        <p:nvSpPr>
          <p:cNvPr id="17" name="Text 9"/>
          <p:cNvSpPr/>
          <p:nvPr/>
        </p:nvSpPr>
        <p:spPr>
          <a:xfrm>
            <a:off x="5310188" y="3076575"/>
            <a:ext cx="1171575" cy="252413"/>
          </a:xfrm>
          <a:prstGeom prst="rect">
            <a:avLst/>
          </a:prstGeom>
          <a:noFill/>
          <a:ln/>
        </p:spPr>
        <p:txBody>
          <a:bodyPr wrap="square" rtlCol="0" anchor="ctr"/>
          <a:lstStyle/>
          <a:p>
            <a:pPr algn="l" indent="0" marL="0">
              <a:lnSpc>
                <a:spcPts val="1969"/>
              </a:lnSpc>
              <a:buNone/>
            </a:pPr>
            <a:r>
              <a:rPr lang="en-US" sz="1492" b="1" spc="-30" kern="0" dirty="0">
                <a:solidFill>
                  <a:srgbClr val="000000">
                    <a:alpha val="99000"/>
                  </a:srgbClr>
                </a:solidFill>
                <a:latin typeface="Inter" pitchFamily="34" charset="0"/>
                <a:ea typeface="Inter" pitchFamily="34" charset="-122"/>
                <a:cs typeface="Inter" pitchFamily="34" charset="-120"/>
              </a:rPr>
              <a:t>Winner!</a:t>
            </a:r>
            <a:endParaRPr lang="en-US" sz="1492" dirty="0"/>
          </a:p>
        </p:txBody>
      </p:sp>
      <p:sp>
        <p:nvSpPr>
          <p:cNvPr id="18" name="Text 10"/>
          <p:cNvSpPr/>
          <p:nvPr/>
        </p:nvSpPr>
        <p:spPr>
          <a:xfrm>
            <a:off x="3233738" y="2300288"/>
            <a:ext cx="1119188" cy="776288"/>
          </a:xfrm>
          <a:prstGeom prst="rect">
            <a:avLst/>
          </a:prstGeom>
          <a:noFill/>
          <a:ln/>
        </p:spPr>
        <p:txBody>
          <a:bodyPr wrap="square" rtlCol="0" anchor="ctr"/>
          <a:lstStyle/>
          <a:p>
            <a:pPr algn="l" indent="0" marL="0">
              <a:lnSpc>
                <a:spcPts val="6128"/>
              </a:lnSpc>
              <a:buNone/>
            </a:pPr>
            <a:r>
              <a:rPr lang="en-US" sz="4643" b="1" spc="-93" kern="0" dirty="0">
                <a:solidFill>
                  <a:srgbClr val="000000">
                    <a:alpha val="99000"/>
                  </a:srgbClr>
                </a:solidFill>
                <a:latin typeface="SF Pro Display" pitchFamily="34" charset="0"/>
                <a:ea typeface="SF Pro Display" pitchFamily="34" charset="-122"/>
                <a:cs typeface="SF Pro Display" pitchFamily="34" charset="-120"/>
              </a:rPr>
              <a:t>􀉩</a:t>
            </a:r>
            <a:endParaRPr lang="en-US" sz="4643" dirty="0"/>
          </a:p>
        </p:txBody>
      </p:sp>
      <p:sp>
        <p:nvSpPr>
          <p:cNvPr id="19" name="Text 11"/>
          <p:cNvSpPr/>
          <p:nvPr/>
        </p:nvSpPr>
        <p:spPr>
          <a:xfrm>
            <a:off x="6910388" y="3876675"/>
            <a:ext cx="1995488" cy="238125"/>
          </a:xfrm>
          <a:prstGeom prst="rect">
            <a:avLst/>
          </a:prstGeom>
          <a:noFill/>
          <a:ln/>
        </p:spPr>
        <p:txBody>
          <a:bodyPr wrap="square" rtlCol="0" anchor="ctr"/>
          <a:lstStyle/>
          <a:p>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Unequal Outcomes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1042988" y="414338"/>
            <a:ext cx="3452813" cy="1614488"/>
          </a:xfrm>
          <a:prstGeom prst="rect">
            <a:avLst/>
          </a:prstGeom>
        </p:spPr>
      </p:pic>
      <p:pic>
        <p:nvPicPr>
          <p:cNvPr id="4" name="Image 1" descr="preencoded.png">    </p:cNvPr>
          <p:cNvPicPr>
            <a:picLocks noChangeAspect="1"/>
          </p:cNvPicPr>
          <p:nvPr/>
        </p:nvPicPr>
        <p:blipFill>
          <a:blip r:embed="rId2"/>
          <a:stretch>
            <a:fillRect/>
          </a:stretch>
        </p:blipFill>
        <p:spPr>
          <a:xfrm>
            <a:off x="4719638" y="414338"/>
            <a:ext cx="3438525" cy="1614488"/>
          </a:xfrm>
          <a:prstGeom prst="rect">
            <a:avLst/>
          </a:prstGeom>
        </p:spPr>
      </p:pic>
      <p:pic>
        <p:nvPicPr>
          <p:cNvPr id="5" name="Image 2" descr="preencoded.png">    </p:cNvPr>
          <p:cNvPicPr>
            <a:picLocks noChangeAspect="1"/>
          </p:cNvPicPr>
          <p:nvPr/>
        </p:nvPicPr>
        <p:blipFill>
          <a:blip r:embed="rId3"/>
          <a:stretch>
            <a:fillRect/>
          </a:stretch>
        </p:blipFill>
        <p:spPr>
          <a:xfrm>
            <a:off x="990600" y="2366963"/>
            <a:ext cx="3505200" cy="1804988"/>
          </a:xfrm>
          <a:prstGeom prst="rect">
            <a:avLst/>
          </a:prstGeom>
        </p:spPr>
      </p:pic>
      <p:pic>
        <p:nvPicPr>
          <p:cNvPr id="6" name="Image 3" descr="preencoded.png">    </p:cNvPr>
          <p:cNvPicPr>
            <a:picLocks noChangeAspect="1"/>
          </p:cNvPicPr>
          <p:nvPr/>
        </p:nvPicPr>
        <p:blipFill>
          <a:blip r:embed="rId4"/>
          <a:stretch>
            <a:fillRect/>
          </a:stretch>
        </p:blipFill>
        <p:spPr>
          <a:xfrm>
            <a:off x="4719638" y="2366963"/>
            <a:ext cx="3438525" cy="1781175"/>
          </a:xfrm>
          <a:prstGeom prst="rect">
            <a:avLst/>
          </a:prstGeom>
        </p:spPr>
      </p:pic>
      <p:sp>
        <p:nvSpPr>
          <p:cNvPr id="7" name="Text 0"/>
          <p:cNvSpPr/>
          <p:nvPr/>
        </p:nvSpPr>
        <p:spPr>
          <a:xfrm>
            <a:off x="2452688" y="4533900"/>
            <a:ext cx="4695825" cy="228600"/>
          </a:xfrm>
          <a:prstGeom prst="rect">
            <a:avLst/>
          </a:prstGeom>
          <a:noFill/>
          <a:ln/>
        </p:spPr>
        <p:txBody>
          <a:bodyPr wrap="square" rtlCol="0" anchor="ctr"/>
          <a:lstStyle/>
          <a:p>
            <a:pPr algn="ctr"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Apply game elements to known games .. </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p:bgPr>
    </p:bg>
    <p:spTree>
      <p:nvGrpSpPr>
        <p:cNvPr id="1" name=""/>
        <p:cNvGrpSpPr/>
        <p:nvPr/>
      </p:nvGrpSpPr>
      <p:grpSpPr>
        <a:xfrm>
          <a:off x="0" y="0"/>
          <a:ext cx="0" cy="0"/>
          <a:chOff x="0" y="0"/>
          <a:chExt cx="0" cy="0"/>
        </a:xfrm>
      </p:grpSpPr>
      <p:sp>
        <p:nvSpPr>
          <p:cNvPr id="3" name="Shape 0"/>
          <p:cNvSpPr/>
          <p:nvPr/>
        </p:nvSpPr>
        <p:spPr>
          <a:xfrm>
            <a:off x="1714500" y="2300288"/>
            <a:ext cx="5715000" cy="547688"/>
          </a:xfrm>
          <a:prstGeom prst="rect">
            <a:avLst/>
          </a:prstGeom>
          <a:noFill/>
          <a:ln/>
        </p:spPr>
      </p:sp>
      <p:sp>
        <p:nvSpPr>
          <p:cNvPr id="4" name="Text 1"/>
          <p:cNvSpPr/>
          <p:nvPr/>
        </p:nvSpPr>
        <p:spPr>
          <a:xfrm>
            <a:off x="1714500" y="2300288"/>
            <a:ext cx="6172200" cy="547688"/>
          </a:xfrm>
          <a:prstGeom prst="rect">
            <a:avLst/>
          </a:prstGeom>
          <a:noFill/>
          <a:ln/>
        </p:spPr>
        <p:txBody>
          <a:bodyPr wrap="square" rtlCol="0" anchor="ctr"/>
          <a:lstStyle/>
          <a:p>
            <a:pPr algn="ctr"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First game in history?</a:t>
            </a:r>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2026-01-18T10:11:31Z</dcterms:created>
  <dcterms:modified xsi:type="dcterms:W3CDTF">2026-01-18T10:11:31Z</dcterms:modified>
</cp:coreProperties>
</file>